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3" r:id="rId19"/>
    <p:sldId id="274" r:id="rId20"/>
    <p:sldId id="275" r:id="rId21"/>
  </p:sldIdLst>
  <p:sldSz cx="20091400" cy="13728700"/>
  <p:notesSz cx="20091400" cy="13728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1402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05850" cy="688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0788" y="0"/>
            <a:ext cx="8705850" cy="688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84ED6-A993-44AB-92D2-7EA25183CE40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4800" y="1716088"/>
            <a:ext cx="6781800" cy="46339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6607175"/>
            <a:ext cx="16071850" cy="54054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039725"/>
            <a:ext cx="8705850" cy="688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0788" y="13039725"/>
            <a:ext cx="8705850" cy="688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729FB0-51C6-4485-A06E-D1C561281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5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143A7-9834-4BAF-964B-0F4AAD75E4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60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6855" y="4255897"/>
            <a:ext cx="17077690" cy="2883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3710" y="7688072"/>
            <a:ext cx="14063980" cy="3432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00" b="1" i="0">
                <a:solidFill>
                  <a:srgbClr val="FBEB1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00" b="1" i="0">
                <a:solidFill>
                  <a:srgbClr val="FBEB1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4570" y="3157601"/>
            <a:ext cx="8739759" cy="90609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47071" y="3157601"/>
            <a:ext cx="8739759" cy="90609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900" b="1" i="0">
                <a:solidFill>
                  <a:srgbClr val="FBEB1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01361" y="998347"/>
            <a:ext cx="9660890" cy="1690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900" b="1" i="0">
                <a:solidFill>
                  <a:srgbClr val="FBEB1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34740" y="2680454"/>
            <a:ext cx="9474200" cy="3623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1076" y="12767691"/>
            <a:ext cx="6429248" cy="686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4570" y="12767691"/>
            <a:ext cx="4621022" cy="686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65809" y="12767691"/>
            <a:ext cx="4621022" cy="686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morbezl@gmail.com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491204" y="9076959"/>
            <a:ext cx="6352540" cy="2227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450" b="1" dirty="0">
                <a:solidFill>
                  <a:srgbClr val="FFFFFF"/>
                </a:solidFill>
                <a:latin typeface="Arial"/>
                <a:cs typeface="Arial"/>
              </a:rPr>
              <a:t>service</a:t>
            </a:r>
            <a:endParaRPr sz="144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91204" y="4167590"/>
            <a:ext cx="7774940" cy="5618480"/>
          </a:xfrm>
          <a:prstGeom prst="rect">
            <a:avLst/>
          </a:prstGeom>
        </p:spPr>
        <p:txBody>
          <a:bodyPr vert="horz" wrap="square" lIns="0" tIns="518795" rIns="0" bIns="0" rtlCol="0">
            <a:spAutoFit/>
          </a:bodyPr>
          <a:lstStyle/>
          <a:p>
            <a:pPr marL="12700" marR="5080" indent="73660">
              <a:lnSpc>
                <a:spcPct val="77000"/>
              </a:lnSpc>
              <a:spcBef>
                <a:spcPts val="4085"/>
              </a:spcBef>
            </a:pPr>
            <a:r>
              <a:rPr sz="14450" b="1" dirty="0">
                <a:solidFill>
                  <a:srgbClr val="FBEB17"/>
                </a:solidFill>
                <a:latin typeface="Arial"/>
                <a:cs typeface="Arial"/>
              </a:rPr>
              <a:t>Urban </a:t>
            </a:r>
            <a:r>
              <a:rPr sz="14450" b="1" spc="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14450" b="1" dirty="0">
                <a:solidFill>
                  <a:srgbClr val="FBEB17"/>
                </a:solidFill>
                <a:latin typeface="Arial"/>
                <a:cs typeface="Arial"/>
              </a:rPr>
              <a:t>charging  </a:t>
            </a:r>
            <a:r>
              <a:rPr sz="14450" b="1" dirty="0">
                <a:solidFill>
                  <a:srgbClr val="FFFFFF"/>
                </a:solidFill>
                <a:latin typeface="Arial"/>
                <a:cs typeface="Arial"/>
              </a:rPr>
              <a:t>rental</a:t>
            </a:r>
            <a:endParaRPr sz="144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409976" y="6111740"/>
            <a:ext cx="6061075" cy="4128135"/>
          </a:xfrm>
          <a:prstGeom prst="rect">
            <a:avLst/>
          </a:prstGeom>
        </p:spPr>
        <p:txBody>
          <a:bodyPr vert="horz" wrap="square" lIns="0" tIns="188595" rIns="0" bIns="0" rtlCol="0">
            <a:spAutoFit/>
          </a:bodyPr>
          <a:lstStyle/>
          <a:p>
            <a:pPr marL="51435" marR="35560" indent="-34925">
              <a:lnSpc>
                <a:spcPct val="75300"/>
              </a:lnSpc>
              <a:spcBef>
                <a:spcPts val="1485"/>
              </a:spcBef>
            </a:pP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Charging</a:t>
            </a:r>
            <a:r>
              <a:rPr sz="4600" b="1" spc="-4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station</a:t>
            </a:r>
            <a:r>
              <a:rPr sz="4600" b="1" spc="-3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with </a:t>
            </a:r>
            <a:r>
              <a:rPr sz="4600" b="1" spc="-12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12</a:t>
            </a:r>
            <a:r>
              <a:rPr sz="46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inputs.</a:t>
            </a:r>
            <a:endParaRPr sz="4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6350">
              <a:latin typeface="Arial"/>
              <a:cs typeface="Arial"/>
            </a:endParaRPr>
          </a:p>
          <a:p>
            <a:pPr marL="51435">
              <a:lnSpc>
                <a:spcPts val="4955"/>
              </a:lnSpc>
            </a:pP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12</a:t>
            </a:r>
            <a:r>
              <a:rPr sz="46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battery</a:t>
            </a:r>
            <a:endParaRPr sz="4600">
              <a:latin typeface="Arial"/>
              <a:cs typeface="Arial"/>
            </a:endParaRPr>
          </a:p>
          <a:p>
            <a:pPr marL="12700">
              <a:lnSpc>
                <a:spcPts val="4875"/>
              </a:lnSpc>
            </a:pPr>
            <a:r>
              <a:rPr sz="4600" b="1" spc="10" dirty="0">
                <a:solidFill>
                  <a:srgbClr val="FFFFFF"/>
                </a:solidFill>
                <a:latin typeface="Arial"/>
                <a:cs typeface="Arial"/>
              </a:rPr>
              <a:t>banks</a:t>
            </a:r>
            <a:r>
              <a:rPr sz="46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with</a:t>
            </a:r>
            <a:r>
              <a:rPr sz="4600" b="1" spc="-2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a</a:t>
            </a:r>
            <a:r>
              <a:rPr sz="4600" b="1" spc="-2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capacity</a:t>
            </a:r>
            <a:endParaRPr sz="4600">
              <a:latin typeface="Arial"/>
              <a:cs typeface="Arial"/>
            </a:endParaRPr>
          </a:p>
          <a:p>
            <a:pPr marL="20955">
              <a:lnSpc>
                <a:spcPts val="5440"/>
              </a:lnSpc>
            </a:pP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of</a:t>
            </a:r>
            <a:r>
              <a:rPr sz="4600" b="1" spc="-2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5000</a:t>
            </a:r>
            <a:r>
              <a:rPr sz="4600" b="1" spc="-2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4600" b="1" spc="10" dirty="0">
                <a:solidFill>
                  <a:srgbClr val="FBEB17"/>
                </a:solidFill>
                <a:latin typeface="Arial"/>
                <a:cs typeface="Arial"/>
              </a:rPr>
              <a:t>mah.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 rot="10800000">
            <a:off x="11865974" y="8225938"/>
            <a:ext cx="1282872" cy="328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85"/>
              </a:lnSpc>
            </a:pPr>
            <a:r>
              <a:rPr sz="2550" b="1" spc="20" dirty="0">
                <a:solidFill>
                  <a:srgbClr val="FBEB17"/>
                </a:solidFill>
                <a:latin typeface="Arial"/>
                <a:cs typeface="Arial"/>
              </a:rPr>
              <a:t>Medium</a:t>
            </a:r>
            <a:endParaRPr sz="25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38361" y="1091350"/>
            <a:ext cx="4724400" cy="2559685"/>
          </a:xfrm>
          <a:prstGeom prst="rect">
            <a:avLst/>
          </a:prstGeom>
        </p:spPr>
        <p:txBody>
          <a:bodyPr vert="horz" wrap="square" lIns="0" tIns="464184" rIns="0" bIns="0" rtlCol="0">
            <a:spAutoFit/>
          </a:bodyPr>
          <a:lstStyle/>
          <a:p>
            <a:pPr marL="38735" marR="5080" indent="-26670">
              <a:lnSpc>
                <a:spcPct val="69700"/>
              </a:lnSpc>
              <a:spcBef>
                <a:spcPts val="3654"/>
              </a:spcBef>
            </a:pPr>
            <a:r>
              <a:rPr sz="9800" spc="-5" dirty="0"/>
              <a:t>Medium  </a:t>
            </a:r>
            <a:r>
              <a:rPr sz="9800" spc="-5" dirty="0">
                <a:solidFill>
                  <a:srgbClr val="FFFFFF"/>
                </a:solidFill>
              </a:rPr>
              <a:t>station</a:t>
            </a:r>
            <a:endParaRPr sz="9800"/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14307" y="1147020"/>
            <a:ext cx="3244215" cy="14439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9300" dirty="0"/>
              <a:t>Large</a:t>
            </a:r>
            <a:endParaRPr sz="9300"/>
          </a:p>
        </p:txBody>
      </p:sp>
      <p:sp>
        <p:nvSpPr>
          <p:cNvPr id="4" name="object 4"/>
          <p:cNvSpPr txBox="1"/>
          <p:nvPr/>
        </p:nvSpPr>
        <p:spPr>
          <a:xfrm>
            <a:off x="1264882" y="1953488"/>
            <a:ext cx="3900170" cy="14439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9300" b="1" dirty="0">
                <a:solidFill>
                  <a:srgbClr val="FFFFFF"/>
                </a:solidFill>
                <a:latin typeface="Arial"/>
                <a:cs typeface="Arial"/>
              </a:rPr>
              <a:t>station</a:t>
            </a:r>
            <a:endParaRPr sz="93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90499" y="6242524"/>
            <a:ext cx="5613400" cy="3999229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 marR="5080" indent="23495">
              <a:lnSpc>
                <a:spcPts val="4160"/>
              </a:lnSpc>
              <a:spcBef>
                <a:spcPts val="545"/>
              </a:spcBef>
            </a:pP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Charging</a:t>
            </a:r>
            <a:r>
              <a:rPr sz="3750" b="1" spc="-2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station</a:t>
            </a:r>
            <a:r>
              <a:rPr sz="37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375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FFFFF"/>
                </a:solidFill>
                <a:latin typeface="Arial"/>
                <a:cs typeface="Arial"/>
              </a:rPr>
              <a:t>48 </a:t>
            </a:r>
            <a:r>
              <a:rPr sz="3750" b="1" spc="-10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FFFFF"/>
                </a:solidFill>
                <a:latin typeface="Arial"/>
                <a:cs typeface="Arial"/>
              </a:rPr>
              <a:t>inputs.</a:t>
            </a:r>
            <a:endParaRPr sz="37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200">
              <a:latin typeface="Arial"/>
              <a:cs typeface="Arial"/>
            </a:endParaRPr>
          </a:p>
          <a:p>
            <a:pPr marL="12700">
              <a:lnSpc>
                <a:spcPts val="4555"/>
              </a:lnSpc>
              <a:spcBef>
                <a:spcPts val="3334"/>
              </a:spcBef>
            </a:pPr>
            <a:r>
              <a:rPr sz="3850" b="1" spc="10" dirty="0">
                <a:solidFill>
                  <a:srgbClr val="FFFFFF"/>
                </a:solidFill>
                <a:latin typeface="Arial"/>
                <a:cs typeface="Arial"/>
              </a:rPr>
              <a:t>48</a:t>
            </a:r>
            <a:r>
              <a:rPr sz="385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50" b="1" spc="10" dirty="0">
                <a:solidFill>
                  <a:srgbClr val="FFFFFF"/>
                </a:solidFill>
                <a:latin typeface="Arial"/>
                <a:cs typeface="Arial"/>
              </a:rPr>
              <a:t>battery</a:t>
            </a:r>
            <a:r>
              <a:rPr sz="385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50" b="1" spc="10" dirty="0">
                <a:solidFill>
                  <a:srgbClr val="FFFFFF"/>
                </a:solidFill>
                <a:latin typeface="Arial"/>
                <a:cs typeface="Arial"/>
              </a:rPr>
              <a:t>banks,</a:t>
            </a:r>
            <a:endParaRPr sz="3850">
              <a:latin typeface="Arial"/>
              <a:cs typeface="Arial"/>
            </a:endParaRPr>
          </a:p>
          <a:p>
            <a:pPr marL="31750">
              <a:lnSpc>
                <a:spcPts val="4435"/>
              </a:lnSpc>
            </a:pP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whose</a:t>
            </a:r>
            <a:r>
              <a:rPr sz="37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capacity</a:t>
            </a:r>
            <a:r>
              <a:rPr sz="37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50" b="1" spc="5" dirty="0">
                <a:solidFill>
                  <a:srgbClr val="FBEB17"/>
                </a:solidFill>
                <a:latin typeface="Arial"/>
                <a:cs typeface="Arial"/>
              </a:rPr>
              <a:t>is</a:t>
            </a:r>
            <a:endParaRPr sz="3750">
              <a:latin typeface="Arial"/>
              <a:cs typeface="Arial"/>
            </a:endParaRPr>
          </a:p>
          <a:p>
            <a:pPr marL="40640">
              <a:lnSpc>
                <a:spcPct val="100000"/>
              </a:lnSpc>
              <a:spcBef>
                <a:spcPts val="860"/>
              </a:spcBef>
            </a:pP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5000</a:t>
            </a:r>
            <a:r>
              <a:rPr sz="3750" b="1" spc="-4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BEB17"/>
                </a:solidFill>
                <a:latin typeface="Arial"/>
                <a:cs typeface="Arial"/>
              </a:rPr>
              <a:t>mah.</a:t>
            </a:r>
            <a:endParaRPr sz="37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 rot="10800000">
            <a:off x="12642762" y="8912162"/>
            <a:ext cx="1618229" cy="558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390"/>
              </a:lnSpc>
            </a:pPr>
            <a:r>
              <a:rPr sz="4400" b="1" spc="-5" dirty="0">
                <a:solidFill>
                  <a:srgbClr val="FBEB17"/>
                </a:solidFill>
                <a:latin typeface="Arial"/>
                <a:cs typeface="Arial"/>
              </a:rPr>
              <a:t>Large</a:t>
            </a:r>
            <a:endParaRPr sz="4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3175" y="12879154"/>
            <a:ext cx="79013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" marR="5080" indent="-12065">
              <a:lnSpc>
                <a:spcPct val="133300"/>
              </a:lnSpc>
              <a:spcBef>
                <a:spcPts val="95"/>
              </a:spcBef>
            </a:pP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*currently, the project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 gaining 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momentum,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 because the market does not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really understand </a:t>
            </a:r>
            <a:r>
              <a:rPr sz="1500" spc="-4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nature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product,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it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takes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more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advertising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6753" y="385205"/>
            <a:ext cx="7306309" cy="43053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71755">
              <a:lnSpc>
                <a:spcPct val="100000"/>
              </a:lnSpc>
              <a:spcBef>
                <a:spcPts val="130"/>
              </a:spcBef>
            </a:pPr>
            <a:r>
              <a:rPr sz="7750" spc="15" dirty="0"/>
              <a:t>Current</a:t>
            </a:r>
            <a:r>
              <a:rPr sz="7750" spc="-30" dirty="0"/>
              <a:t> </a:t>
            </a:r>
            <a:r>
              <a:rPr sz="7750" spc="15" dirty="0"/>
              <a:t>ones</a:t>
            </a:r>
            <a:endParaRPr sz="7750"/>
          </a:p>
          <a:p>
            <a:pPr marL="62865" marR="5080" indent="-50800">
              <a:lnSpc>
                <a:spcPts val="11390"/>
              </a:lnSpc>
              <a:spcBef>
                <a:spcPts val="1685"/>
              </a:spcBef>
            </a:pPr>
            <a:r>
              <a:rPr sz="10750" spc="-5" dirty="0"/>
              <a:t>results</a:t>
            </a:r>
            <a:r>
              <a:rPr sz="10750" spc="-80" dirty="0"/>
              <a:t> </a:t>
            </a:r>
            <a:r>
              <a:rPr sz="10750" spc="-5" dirty="0"/>
              <a:t>and </a:t>
            </a:r>
            <a:r>
              <a:rPr sz="10750" spc="-2970" dirty="0"/>
              <a:t> </a:t>
            </a:r>
            <a:r>
              <a:rPr sz="10750" spc="-5" dirty="0"/>
              <a:t>research</a:t>
            </a:r>
            <a:endParaRPr sz="10750"/>
          </a:p>
        </p:txBody>
      </p:sp>
      <p:sp>
        <p:nvSpPr>
          <p:cNvPr id="5" name="object 5"/>
          <p:cNvSpPr txBox="1"/>
          <p:nvPr/>
        </p:nvSpPr>
        <p:spPr>
          <a:xfrm>
            <a:off x="141403" y="5457731"/>
            <a:ext cx="8687435" cy="6192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93420" marR="5080" indent="-681355">
              <a:lnSpc>
                <a:spcPct val="148000"/>
              </a:lnSpc>
              <a:spcBef>
                <a:spcPts val="95"/>
              </a:spcBef>
            </a:pPr>
            <a:r>
              <a:rPr sz="2700" spc="10" dirty="0">
                <a:solidFill>
                  <a:srgbClr val="FFFF00"/>
                </a:solidFill>
                <a:latin typeface="Arial MT"/>
                <a:cs typeface="Arial MT"/>
              </a:rPr>
              <a:t>ÿ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From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the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end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of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November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to the beginning of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January </a:t>
            </a:r>
            <a:r>
              <a:rPr sz="2700" spc="-74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registered</a:t>
            </a:r>
            <a:r>
              <a:rPr sz="27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users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101.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Rented</a:t>
            </a:r>
            <a:endParaRPr sz="2700">
              <a:latin typeface="Arial MT"/>
              <a:cs typeface="Arial MT"/>
            </a:endParaRPr>
          </a:p>
          <a:p>
            <a:pPr marL="675640">
              <a:lnSpc>
                <a:spcPct val="100000"/>
              </a:lnSpc>
              <a:spcBef>
                <a:spcPts val="1180"/>
              </a:spcBef>
            </a:pPr>
            <a:r>
              <a:rPr sz="2400" dirty="0">
                <a:solidFill>
                  <a:srgbClr val="D1D4DB"/>
                </a:solidFill>
                <a:latin typeface="Arial MT"/>
                <a:cs typeface="Arial MT"/>
              </a:rPr>
              <a:t>the</a:t>
            </a:r>
            <a:r>
              <a:rPr sz="24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400" spc="5" dirty="0">
                <a:solidFill>
                  <a:srgbClr val="D1D4DB"/>
                </a:solidFill>
                <a:latin typeface="Arial MT"/>
                <a:cs typeface="Arial MT"/>
              </a:rPr>
              <a:t>number</a:t>
            </a:r>
            <a:r>
              <a:rPr sz="24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D1D4DB"/>
                </a:solidFill>
                <a:latin typeface="Arial MT"/>
                <a:cs typeface="Arial MT"/>
              </a:rPr>
              <a:t>of</a:t>
            </a:r>
            <a:r>
              <a:rPr sz="24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D1D4DB"/>
                </a:solidFill>
                <a:latin typeface="Arial MT"/>
                <a:cs typeface="Arial MT"/>
              </a:rPr>
              <a:t>devices</a:t>
            </a:r>
            <a:r>
              <a:rPr sz="24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400" spc="5" dirty="0">
                <a:solidFill>
                  <a:srgbClr val="D1D4DB"/>
                </a:solidFill>
                <a:latin typeface="Arial MT"/>
                <a:cs typeface="Arial MT"/>
              </a:rPr>
              <a:t>was</a:t>
            </a:r>
            <a:r>
              <a:rPr sz="24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D1D4DB"/>
                </a:solidFill>
                <a:latin typeface="Arial MT"/>
                <a:cs typeface="Arial MT"/>
              </a:rPr>
              <a:t>90.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700" spc="10" dirty="0">
                <a:solidFill>
                  <a:srgbClr val="FFFF00"/>
                </a:solidFill>
                <a:latin typeface="Arial MT"/>
                <a:cs typeface="Arial MT"/>
              </a:rPr>
              <a:t>ÿ</a:t>
            </a:r>
            <a:r>
              <a:rPr sz="2700" spc="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When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 organizing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various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campaigns</a:t>
            </a:r>
            <a:endParaRPr sz="2700">
              <a:latin typeface="Arial MT"/>
              <a:cs typeface="Arial MT"/>
            </a:endParaRPr>
          </a:p>
          <a:p>
            <a:pPr marL="677545">
              <a:lnSpc>
                <a:spcPct val="100000"/>
              </a:lnSpc>
              <a:spcBef>
                <a:spcPts val="1360"/>
              </a:spcBef>
            </a:pPr>
            <a:r>
              <a:rPr sz="2650" spc="10" dirty="0">
                <a:solidFill>
                  <a:srgbClr val="D1D4DB"/>
                </a:solidFill>
                <a:latin typeface="Arial MT"/>
                <a:cs typeface="Arial MT"/>
              </a:rPr>
              <a:t>the</a:t>
            </a:r>
            <a:r>
              <a:rPr sz="2650" spc="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650" spc="10" dirty="0">
                <a:solidFill>
                  <a:srgbClr val="D1D4DB"/>
                </a:solidFill>
                <a:latin typeface="Arial MT"/>
                <a:cs typeface="Arial MT"/>
              </a:rPr>
              <a:t>number</a:t>
            </a:r>
            <a:r>
              <a:rPr sz="2650" spc="5" dirty="0">
                <a:solidFill>
                  <a:srgbClr val="D1D4DB"/>
                </a:solidFill>
                <a:latin typeface="Arial MT"/>
                <a:cs typeface="Arial MT"/>
              </a:rPr>
              <a:t> of </a:t>
            </a:r>
            <a:r>
              <a:rPr sz="2650" spc="10" dirty="0">
                <a:solidFill>
                  <a:srgbClr val="D1D4DB"/>
                </a:solidFill>
                <a:latin typeface="Arial MT"/>
                <a:cs typeface="Arial MT"/>
              </a:rPr>
              <a:t>users has been</a:t>
            </a:r>
            <a:r>
              <a:rPr sz="265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650" spc="5" dirty="0">
                <a:solidFill>
                  <a:srgbClr val="D1D4DB"/>
                </a:solidFill>
                <a:latin typeface="Arial MT"/>
                <a:cs typeface="Arial MT"/>
              </a:rPr>
              <a:t>steadily increasing.</a:t>
            </a:r>
            <a:endParaRPr sz="2650">
              <a:latin typeface="Arial MT"/>
              <a:cs typeface="Arial MT"/>
            </a:endParaRPr>
          </a:p>
          <a:p>
            <a:pPr marL="697865">
              <a:lnSpc>
                <a:spcPct val="100000"/>
              </a:lnSpc>
              <a:spcBef>
                <a:spcPts val="1814"/>
              </a:spcBef>
            </a:pP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In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December,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this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indicator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increased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by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380%.</a:t>
            </a:r>
            <a:endParaRPr sz="2700">
              <a:latin typeface="Arial MT"/>
              <a:cs typeface="Arial MT"/>
            </a:endParaRPr>
          </a:p>
          <a:p>
            <a:pPr marL="663575" marR="3058160" indent="-651510">
              <a:lnSpc>
                <a:spcPct val="168900"/>
              </a:lnSpc>
              <a:spcBef>
                <a:spcPts val="445"/>
              </a:spcBef>
            </a:pPr>
            <a:r>
              <a:rPr sz="2700" spc="10" dirty="0">
                <a:solidFill>
                  <a:srgbClr val="FFFF00"/>
                </a:solidFill>
                <a:latin typeface="Arial MT"/>
                <a:cs typeface="Arial MT"/>
              </a:rPr>
              <a:t>ÿ</a:t>
            </a:r>
            <a:r>
              <a:rPr sz="270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A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person</a:t>
            </a:r>
            <a:r>
              <a:rPr sz="27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starts charging</a:t>
            </a:r>
            <a:r>
              <a:rPr sz="27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his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phone </a:t>
            </a:r>
            <a:r>
              <a:rPr sz="2700" spc="-73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necessity.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700" spc="10" dirty="0">
                <a:solidFill>
                  <a:srgbClr val="FFFF00"/>
                </a:solidFill>
                <a:latin typeface="Arial MT"/>
                <a:cs typeface="Arial MT"/>
              </a:rPr>
              <a:t>ÿ</a:t>
            </a:r>
            <a:r>
              <a:rPr sz="2700" spc="-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The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most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active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users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5" dirty="0">
                <a:solidFill>
                  <a:srgbClr val="D1D4DB"/>
                </a:solidFill>
                <a:latin typeface="Arial MT"/>
                <a:cs typeface="Arial MT"/>
              </a:rPr>
              <a:t>are</a:t>
            </a:r>
            <a:r>
              <a:rPr sz="2700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young</a:t>
            </a:r>
            <a:r>
              <a:rPr sz="2700" spc="-5" dirty="0">
                <a:solidFill>
                  <a:srgbClr val="D1D4DB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D1D4DB"/>
                </a:solidFill>
                <a:latin typeface="Arial MT"/>
                <a:cs typeface="Arial MT"/>
              </a:rPr>
              <a:t>people</a:t>
            </a:r>
            <a:endParaRPr sz="27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727916" y="1165933"/>
            <a:ext cx="6233795" cy="24739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71755">
              <a:lnSpc>
                <a:spcPts val="8395"/>
              </a:lnSpc>
              <a:spcBef>
                <a:spcPts val="130"/>
              </a:spcBef>
            </a:pPr>
            <a:r>
              <a:rPr sz="7750" spc="15" dirty="0"/>
              <a:t>Current</a:t>
            </a:r>
            <a:r>
              <a:rPr sz="7750" spc="-80" dirty="0"/>
              <a:t> </a:t>
            </a:r>
            <a:r>
              <a:rPr sz="7750" spc="15" dirty="0"/>
              <a:t>ones</a:t>
            </a:r>
            <a:endParaRPr sz="7750"/>
          </a:p>
          <a:p>
            <a:pPr marL="12700">
              <a:lnSpc>
                <a:spcPts val="10855"/>
              </a:lnSpc>
            </a:pPr>
            <a:r>
              <a:rPr sz="9800" dirty="0"/>
              <a:t>results</a:t>
            </a:r>
            <a:endParaRPr sz="9800"/>
          </a:p>
        </p:txBody>
      </p:sp>
      <p:sp>
        <p:nvSpPr>
          <p:cNvPr id="4" name="object 4"/>
          <p:cNvSpPr txBox="1"/>
          <p:nvPr/>
        </p:nvSpPr>
        <p:spPr>
          <a:xfrm>
            <a:off x="111196" y="2445255"/>
            <a:ext cx="8550275" cy="450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750" spc="15" dirty="0">
                <a:solidFill>
                  <a:srgbClr val="FFFF00"/>
                </a:solidFill>
                <a:latin typeface="Arial MT"/>
                <a:cs typeface="Arial MT"/>
              </a:rPr>
              <a:t>ÿ</a:t>
            </a:r>
            <a:r>
              <a:rPr sz="275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1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 to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2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devices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are rented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from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12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 stations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every day.</a:t>
            </a:r>
            <a:endParaRPr sz="27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1196" y="4051826"/>
            <a:ext cx="8881110" cy="49352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675640" marR="1188720" indent="-663575">
              <a:lnSpc>
                <a:spcPct val="149700"/>
              </a:lnSpc>
              <a:spcBef>
                <a:spcPts val="90"/>
              </a:spcBef>
            </a:pPr>
            <a:r>
              <a:rPr sz="2750" spc="15" dirty="0">
                <a:solidFill>
                  <a:srgbClr val="FFFF00"/>
                </a:solidFill>
                <a:latin typeface="Arial MT"/>
                <a:cs typeface="Arial MT"/>
              </a:rPr>
              <a:t>ÿ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The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stations are located in different places,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including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restaurants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(eg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Tbilisi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and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Kagerou</a:t>
            </a:r>
            <a:endParaRPr sz="2750">
              <a:latin typeface="Arial MT"/>
              <a:cs typeface="Arial MT"/>
            </a:endParaRPr>
          </a:p>
          <a:p>
            <a:pPr marL="697865" marR="5080">
              <a:lnSpc>
                <a:spcPts val="4800"/>
              </a:lnSpc>
              <a:spcBef>
                <a:spcPts val="405"/>
              </a:spcBef>
            </a:pP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Ramen),</a:t>
            </a:r>
            <a:r>
              <a:rPr sz="2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bars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(e.g.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Beer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Garden,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Uba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and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Hop)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and </a:t>
            </a:r>
            <a:r>
              <a:rPr sz="2750" spc="-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sports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clubs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(e.g.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Lemon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Gym).</a:t>
            </a:r>
            <a:endParaRPr sz="27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800">
              <a:latin typeface="Arial MT"/>
              <a:cs typeface="Arial MT"/>
            </a:endParaRPr>
          </a:p>
          <a:p>
            <a:pPr marL="693420" marR="354965" indent="-681355">
              <a:lnSpc>
                <a:spcPct val="145300"/>
              </a:lnSpc>
            </a:pPr>
            <a:r>
              <a:rPr sz="2750" spc="15" dirty="0">
                <a:solidFill>
                  <a:srgbClr val="FFFF00"/>
                </a:solidFill>
                <a:latin typeface="Arial MT"/>
                <a:cs typeface="Arial MT"/>
              </a:rPr>
              <a:t>ÿ</a:t>
            </a:r>
            <a:r>
              <a:rPr sz="2750" spc="1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The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number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of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users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has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been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constantly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increasing </a:t>
            </a:r>
            <a:r>
              <a:rPr sz="2750" spc="-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during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the organization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of various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campaigns.</a:t>
            </a:r>
            <a:endParaRPr sz="2750">
              <a:latin typeface="Arial MT"/>
              <a:cs typeface="Arial MT"/>
            </a:endParaRPr>
          </a:p>
          <a:p>
            <a:pPr marL="697865">
              <a:lnSpc>
                <a:spcPct val="100000"/>
              </a:lnSpc>
              <a:spcBef>
                <a:spcPts val="1495"/>
              </a:spcBef>
            </a:pP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In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December,</a:t>
            </a:r>
            <a:r>
              <a:rPr sz="2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this</a:t>
            </a:r>
            <a:r>
              <a:rPr sz="2750" spc="5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indicator</a:t>
            </a:r>
            <a:r>
              <a:rPr sz="2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15" dirty="0">
                <a:solidFill>
                  <a:srgbClr val="F2F2F2"/>
                </a:solidFill>
                <a:latin typeface="Arial MT"/>
                <a:cs typeface="Arial MT"/>
              </a:rPr>
              <a:t>increased</a:t>
            </a:r>
            <a:r>
              <a:rPr sz="275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by</a:t>
            </a:r>
            <a:r>
              <a:rPr sz="2750" spc="10" dirty="0">
                <a:solidFill>
                  <a:srgbClr val="F2F2F2"/>
                </a:solidFill>
                <a:latin typeface="Arial MT"/>
                <a:cs typeface="Arial MT"/>
              </a:rPr>
              <a:t> </a:t>
            </a:r>
            <a:r>
              <a:rPr sz="2750" spc="20" dirty="0">
                <a:solidFill>
                  <a:srgbClr val="F2F2F2"/>
                </a:solidFill>
                <a:latin typeface="Arial MT"/>
                <a:cs typeface="Arial MT"/>
              </a:rPr>
              <a:t>380%.</a:t>
            </a:r>
            <a:endParaRPr sz="27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784" y="9630623"/>
            <a:ext cx="93808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" marR="5080" indent="-12065">
              <a:lnSpc>
                <a:spcPct val="133200"/>
              </a:lnSpc>
              <a:spcBef>
                <a:spcPts val="95"/>
              </a:spcBef>
            </a:pP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*currently,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 the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project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gaining momentum,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because the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market does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not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really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understand the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nature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15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this </a:t>
            </a:r>
            <a:r>
              <a:rPr sz="1500" spc="-4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product,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it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takes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more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15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spc="10" dirty="0">
                <a:solidFill>
                  <a:srgbClr val="FFFFFF"/>
                </a:solidFill>
                <a:latin typeface="Arial MT"/>
                <a:cs typeface="Arial MT"/>
              </a:rPr>
              <a:t>advertising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5415" y="1141195"/>
            <a:ext cx="7314565" cy="1200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7700" dirty="0"/>
              <a:t>Market</a:t>
            </a:r>
            <a:r>
              <a:rPr sz="7700" spc="-65" dirty="0"/>
              <a:t> </a:t>
            </a:r>
            <a:r>
              <a:rPr sz="7700" dirty="0"/>
              <a:t>analysis</a:t>
            </a:r>
            <a:endParaRPr sz="7700"/>
          </a:p>
        </p:txBody>
      </p:sp>
      <p:sp>
        <p:nvSpPr>
          <p:cNvPr id="4" name="object 4"/>
          <p:cNvSpPr txBox="1"/>
          <p:nvPr/>
        </p:nvSpPr>
        <p:spPr>
          <a:xfrm>
            <a:off x="9501175" y="2136282"/>
            <a:ext cx="9761855" cy="11534775"/>
          </a:xfrm>
          <a:prstGeom prst="rect">
            <a:avLst/>
          </a:prstGeom>
        </p:spPr>
        <p:txBody>
          <a:bodyPr vert="horz" wrap="square" lIns="0" tIns="182245" rIns="0" bIns="0" rtlCol="0">
            <a:spAutoFit/>
          </a:bodyPr>
          <a:lstStyle/>
          <a:p>
            <a:pPr marL="48895">
              <a:lnSpc>
                <a:spcPct val="100000"/>
              </a:lnSpc>
              <a:spcBef>
                <a:spcPts val="1435"/>
              </a:spcBef>
            </a:pPr>
            <a:r>
              <a:rPr sz="2950" spc="10" dirty="0">
                <a:solidFill>
                  <a:srgbClr val="FFFF00"/>
                </a:solidFill>
                <a:latin typeface="Arial MT"/>
                <a:cs typeface="Arial MT"/>
              </a:rPr>
              <a:t>Battflit</a:t>
            </a:r>
            <a:r>
              <a:rPr sz="2950" spc="-25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950" spc="15" dirty="0">
                <a:solidFill>
                  <a:srgbClr val="FFFF00"/>
                </a:solidFill>
                <a:latin typeface="Arial MT"/>
                <a:cs typeface="Arial MT"/>
              </a:rPr>
              <a:t>LV</a:t>
            </a:r>
            <a:r>
              <a:rPr sz="2950" spc="-20" dirty="0">
                <a:solidFill>
                  <a:srgbClr val="FFFF00"/>
                </a:solidFill>
                <a:latin typeface="Arial MT"/>
                <a:cs typeface="Arial MT"/>
              </a:rPr>
              <a:t> </a:t>
            </a:r>
            <a:r>
              <a:rPr sz="2950" spc="10" dirty="0">
                <a:latin typeface="Arial MT"/>
                <a:cs typeface="Arial MT"/>
              </a:rPr>
              <a:t>•</a:t>
            </a:r>
            <a:endParaRPr sz="2950">
              <a:latin typeface="Arial MT"/>
              <a:cs typeface="Arial MT"/>
            </a:endParaRPr>
          </a:p>
          <a:p>
            <a:pPr marL="34290">
              <a:lnSpc>
                <a:spcPts val="3500"/>
              </a:lnSpc>
              <a:spcBef>
                <a:spcPts val="1345"/>
              </a:spcBef>
            </a:pPr>
            <a:r>
              <a:rPr sz="2950" spc="20" dirty="0">
                <a:latin typeface="Arial MT"/>
                <a:cs typeface="Arial MT"/>
              </a:rPr>
              <a:t>How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0" dirty="0">
                <a:latin typeface="Arial MT"/>
                <a:cs typeface="Arial MT"/>
              </a:rPr>
              <a:t>long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5" dirty="0">
                <a:latin typeface="Arial MT"/>
                <a:cs typeface="Arial MT"/>
              </a:rPr>
              <a:t>have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0" dirty="0">
                <a:latin typeface="Arial MT"/>
                <a:cs typeface="Arial MT"/>
              </a:rPr>
              <a:t>they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5" dirty="0">
                <a:latin typeface="Arial MT"/>
                <a:cs typeface="Arial MT"/>
              </a:rPr>
              <a:t>been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0" dirty="0">
                <a:latin typeface="Arial MT"/>
                <a:cs typeface="Arial MT"/>
              </a:rPr>
              <a:t>in</a:t>
            </a:r>
            <a:r>
              <a:rPr sz="2950" dirty="0">
                <a:latin typeface="Arial MT"/>
                <a:cs typeface="Arial MT"/>
              </a:rPr>
              <a:t> </a:t>
            </a:r>
            <a:r>
              <a:rPr sz="2950" spc="15" dirty="0">
                <a:latin typeface="Arial MT"/>
                <a:cs typeface="Arial MT"/>
              </a:rPr>
              <a:t>business?</a:t>
            </a:r>
            <a:endParaRPr sz="2950">
              <a:latin typeface="Arial MT"/>
              <a:cs typeface="Arial MT"/>
            </a:endParaRPr>
          </a:p>
          <a:p>
            <a:pPr marL="43180">
              <a:lnSpc>
                <a:spcPts val="3440"/>
              </a:lnSpc>
            </a:pPr>
            <a:r>
              <a:rPr sz="2900" spc="10" dirty="0">
                <a:latin typeface="Arial MT"/>
                <a:cs typeface="Arial MT"/>
              </a:rPr>
              <a:t>Half</a:t>
            </a:r>
            <a:r>
              <a:rPr sz="2900" spc="-1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a</a:t>
            </a:r>
            <a:r>
              <a:rPr sz="2900" spc="-1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year.</a:t>
            </a:r>
            <a:r>
              <a:rPr sz="2900" spc="-1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•</a:t>
            </a:r>
            <a:endParaRPr sz="2900">
              <a:latin typeface="Arial MT"/>
              <a:cs typeface="Arial MT"/>
            </a:endParaRPr>
          </a:p>
          <a:p>
            <a:pPr marL="34290">
              <a:lnSpc>
                <a:spcPct val="100000"/>
              </a:lnSpc>
              <a:spcBef>
                <a:spcPts val="1260"/>
              </a:spcBef>
            </a:pPr>
            <a:r>
              <a:rPr sz="2900" spc="20" dirty="0">
                <a:latin typeface="Arial MT"/>
                <a:cs typeface="Arial MT"/>
              </a:rPr>
              <a:t>How</a:t>
            </a:r>
            <a:r>
              <a:rPr sz="2900" spc="-1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many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stations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do</a:t>
            </a:r>
            <a:endParaRPr sz="29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200">
              <a:latin typeface="Arial MT"/>
              <a:cs typeface="Arial MT"/>
            </a:endParaRPr>
          </a:p>
          <a:p>
            <a:pPr marL="29209" marR="3529329" indent="-635">
              <a:lnSpc>
                <a:spcPts val="3420"/>
              </a:lnSpc>
            </a:pPr>
            <a:r>
              <a:rPr sz="2900" spc="15" dirty="0">
                <a:latin typeface="Arial MT"/>
                <a:cs typeface="Arial MT"/>
              </a:rPr>
              <a:t>they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have?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60.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•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20" dirty="0">
                <a:latin typeface="Arial MT"/>
                <a:cs typeface="Arial MT"/>
              </a:rPr>
              <a:t>How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many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users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are </a:t>
            </a:r>
            <a:r>
              <a:rPr sz="2900" spc="-79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there</a:t>
            </a:r>
            <a:endParaRPr sz="2900">
              <a:latin typeface="Arial MT"/>
              <a:cs typeface="Arial MT"/>
            </a:endParaRPr>
          </a:p>
          <a:p>
            <a:pPr marL="610870" marR="5080" indent="-577215">
              <a:lnSpc>
                <a:spcPct val="117200"/>
              </a:lnSpc>
              <a:spcBef>
                <a:spcPts val="550"/>
              </a:spcBef>
            </a:pPr>
            <a:r>
              <a:rPr sz="2900" spc="15" dirty="0">
                <a:latin typeface="Arial MT"/>
                <a:cs typeface="Arial MT"/>
              </a:rPr>
              <a:t>now?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6250.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•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20" dirty="0">
                <a:latin typeface="Arial MT"/>
                <a:cs typeface="Arial MT"/>
              </a:rPr>
              <a:t>How</a:t>
            </a:r>
            <a:r>
              <a:rPr sz="2900" spc="1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long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did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the stations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take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to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start </a:t>
            </a:r>
            <a:r>
              <a:rPr sz="2900" spc="15" dirty="0">
                <a:latin typeface="Arial MT"/>
                <a:cs typeface="Arial MT"/>
              </a:rPr>
              <a:t>up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and </a:t>
            </a:r>
            <a:r>
              <a:rPr sz="2900" spc="-79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gaining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popularity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to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the current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result?</a:t>
            </a:r>
            <a:endParaRPr sz="2900">
              <a:latin typeface="Arial MT"/>
              <a:cs typeface="Arial MT"/>
            </a:endParaRPr>
          </a:p>
          <a:p>
            <a:pPr marL="34290" marR="577850" indent="552450">
              <a:lnSpc>
                <a:spcPct val="117100"/>
              </a:lnSpc>
            </a:pPr>
            <a:r>
              <a:rPr sz="2900" spc="15" dirty="0">
                <a:latin typeface="Arial MT"/>
                <a:cs typeface="Arial MT"/>
              </a:rPr>
              <a:t>What were </a:t>
            </a:r>
            <a:r>
              <a:rPr sz="2900" spc="10" dirty="0">
                <a:latin typeface="Arial MT"/>
                <a:cs typeface="Arial MT"/>
              </a:rPr>
              <a:t>the indicators in the first </a:t>
            </a:r>
            <a:r>
              <a:rPr sz="2900" spc="15" dirty="0">
                <a:latin typeface="Arial MT"/>
                <a:cs typeface="Arial MT"/>
              </a:rPr>
              <a:t>2 months? They </a:t>
            </a:r>
            <a:r>
              <a:rPr sz="2900" spc="-8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reached </a:t>
            </a:r>
            <a:r>
              <a:rPr sz="2900" spc="10" dirty="0">
                <a:latin typeface="Arial MT"/>
                <a:cs typeface="Arial MT"/>
              </a:rPr>
              <a:t>the current indicators in 3.5 </a:t>
            </a:r>
            <a:r>
              <a:rPr sz="2900" spc="15" dirty="0">
                <a:latin typeface="Arial MT"/>
                <a:cs typeface="Arial MT"/>
              </a:rPr>
              <a:t>months. </a:t>
            </a:r>
            <a:r>
              <a:rPr sz="2900" spc="10" dirty="0">
                <a:latin typeface="Arial MT"/>
                <a:cs typeface="Arial MT"/>
              </a:rPr>
              <a:t>• </a:t>
            </a:r>
            <a:r>
              <a:rPr sz="2900" spc="20" dirty="0">
                <a:latin typeface="Arial MT"/>
                <a:cs typeface="Arial MT"/>
              </a:rPr>
              <a:t>How </a:t>
            </a:r>
            <a:r>
              <a:rPr sz="2900" spc="2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many people are on </a:t>
            </a:r>
            <a:r>
              <a:rPr sz="2900" spc="10" dirty="0">
                <a:latin typeface="Arial MT"/>
                <a:cs typeface="Arial MT"/>
              </a:rPr>
              <a:t>their </a:t>
            </a:r>
            <a:r>
              <a:rPr sz="2900" spc="15" dirty="0">
                <a:latin typeface="Arial MT"/>
                <a:cs typeface="Arial MT"/>
              </a:rPr>
              <a:t>team now? 3 </a:t>
            </a:r>
            <a:r>
              <a:rPr sz="2900" spc="10" dirty="0">
                <a:latin typeface="Arial MT"/>
                <a:cs typeface="Arial MT"/>
              </a:rPr>
              <a:t>partners </a:t>
            </a:r>
            <a:r>
              <a:rPr sz="2900" spc="15" dirty="0">
                <a:latin typeface="Arial MT"/>
                <a:cs typeface="Arial MT"/>
              </a:rPr>
              <a:t>+ </a:t>
            </a:r>
            <a:r>
              <a:rPr sz="2900" spc="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employee.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•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20" dirty="0">
                <a:latin typeface="Arial MT"/>
                <a:cs typeface="Arial MT"/>
              </a:rPr>
              <a:t>How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has</a:t>
            </a:r>
            <a:endParaRPr sz="2900">
              <a:latin typeface="Arial MT"/>
              <a:cs typeface="Arial MT"/>
            </a:endParaRPr>
          </a:p>
          <a:p>
            <a:pPr marL="21590" marR="1625600" indent="12065">
              <a:lnSpc>
                <a:spcPts val="3410"/>
              </a:lnSpc>
              <a:spcBef>
                <a:spcPts val="770"/>
              </a:spcBef>
            </a:pPr>
            <a:r>
              <a:rPr sz="2900" spc="10" dirty="0">
                <a:latin typeface="Arial MT"/>
                <a:cs typeface="Arial MT"/>
              </a:rPr>
              <a:t>the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money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grown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throughout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0" dirty="0">
                <a:latin typeface="Arial MT"/>
                <a:cs typeface="Arial MT"/>
              </a:rPr>
              <a:t>the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working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period? </a:t>
            </a:r>
            <a:r>
              <a:rPr sz="2900" spc="-79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June:</a:t>
            </a:r>
            <a:r>
              <a:rPr sz="290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1500</a:t>
            </a:r>
            <a:r>
              <a:rPr sz="2900" spc="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21590">
              <a:lnSpc>
                <a:spcPct val="100000"/>
              </a:lnSpc>
              <a:spcBef>
                <a:spcPts val="505"/>
              </a:spcBef>
            </a:pPr>
            <a:r>
              <a:rPr sz="2900" spc="10" dirty="0">
                <a:latin typeface="Arial MT"/>
                <a:cs typeface="Arial MT"/>
              </a:rPr>
              <a:t>July:</a:t>
            </a:r>
            <a:r>
              <a:rPr sz="2900" spc="-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1900</a:t>
            </a:r>
            <a:r>
              <a:rPr sz="2900" spc="-1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255"/>
              </a:spcBef>
            </a:pPr>
            <a:r>
              <a:rPr sz="2900" spc="15" dirty="0">
                <a:latin typeface="Arial MT"/>
                <a:cs typeface="Arial MT"/>
              </a:rPr>
              <a:t>August:</a:t>
            </a:r>
            <a:r>
              <a:rPr sz="2900" spc="-2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2400</a:t>
            </a:r>
            <a:r>
              <a:rPr sz="2900" spc="-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28575">
              <a:lnSpc>
                <a:spcPts val="3450"/>
              </a:lnSpc>
              <a:spcBef>
                <a:spcPts val="595"/>
              </a:spcBef>
            </a:pPr>
            <a:r>
              <a:rPr sz="2900" spc="15" dirty="0">
                <a:latin typeface="Arial MT"/>
                <a:cs typeface="Arial MT"/>
              </a:rPr>
              <a:t>September:</a:t>
            </a:r>
            <a:r>
              <a:rPr sz="2900" spc="-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1800</a:t>
            </a:r>
            <a:r>
              <a:rPr sz="2900" spc="-1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28575">
              <a:lnSpc>
                <a:spcPts val="3450"/>
              </a:lnSpc>
            </a:pPr>
            <a:r>
              <a:rPr sz="2900" spc="15" dirty="0">
                <a:latin typeface="Arial MT"/>
                <a:cs typeface="Arial MT"/>
              </a:rPr>
              <a:t>October:</a:t>
            </a:r>
            <a:r>
              <a:rPr sz="2900" spc="-2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900</a:t>
            </a:r>
            <a:r>
              <a:rPr sz="2900" spc="-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43180">
              <a:lnSpc>
                <a:spcPct val="100000"/>
              </a:lnSpc>
              <a:spcBef>
                <a:spcPts val="590"/>
              </a:spcBef>
            </a:pPr>
            <a:r>
              <a:rPr sz="2900" spc="15" dirty="0">
                <a:latin typeface="Arial MT"/>
                <a:cs typeface="Arial MT"/>
              </a:rPr>
              <a:t>November:</a:t>
            </a:r>
            <a:r>
              <a:rPr sz="2900" spc="-2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840</a:t>
            </a:r>
            <a:r>
              <a:rPr sz="2900" spc="-1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  <a:p>
            <a:pPr marL="43180">
              <a:lnSpc>
                <a:spcPct val="100000"/>
              </a:lnSpc>
              <a:spcBef>
                <a:spcPts val="595"/>
              </a:spcBef>
            </a:pPr>
            <a:r>
              <a:rPr sz="2900" spc="15" dirty="0">
                <a:latin typeface="Arial MT"/>
                <a:cs typeface="Arial MT"/>
              </a:rPr>
              <a:t>December:</a:t>
            </a:r>
            <a:r>
              <a:rPr sz="2900" spc="-1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1200</a:t>
            </a:r>
            <a:r>
              <a:rPr sz="2900" spc="-1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euros+</a:t>
            </a:r>
            <a:endParaRPr sz="2900">
              <a:latin typeface="Arial MT"/>
              <a:cs typeface="Arial MT"/>
            </a:endParaRPr>
          </a:p>
          <a:p>
            <a:pPr marL="45085">
              <a:lnSpc>
                <a:spcPct val="100000"/>
              </a:lnSpc>
              <a:spcBef>
                <a:spcPts val="595"/>
              </a:spcBef>
            </a:pPr>
            <a:r>
              <a:rPr sz="2900" spc="10" dirty="0">
                <a:latin typeface="Arial MT"/>
                <a:cs typeface="Arial MT"/>
              </a:rPr>
              <a:t>Advertising:</a:t>
            </a:r>
            <a:r>
              <a:rPr sz="2900" spc="-10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700</a:t>
            </a:r>
            <a:r>
              <a:rPr sz="2900" spc="-5" dirty="0">
                <a:latin typeface="Arial MT"/>
                <a:cs typeface="Arial MT"/>
              </a:rPr>
              <a:t> </a:t>
            </a:r>
            <a:r>
              <a:rPr sz="2900" spc="15" dirty="0">
                <a:latin typeface="Arial MT"/>
                <a:cs typeface="Arial MT"/>
              </a:rPr>
              <a:t>euros</a:t>
            </a:r>
            <a:endParaRPr sz="29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20676" y="1240156"/>
            <a:ext cx="10127615" cy="11925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7650" dirty="0"/>
              <a:t>Earning</a:t>
            </a:r>
            <a:r>
              <a:rPr sz="7650" spc="-30" dirty="0"/>
              <a:t> </a:t>
            </a:r>
            <a:r>
              <a:rPr sz="7650" dirty="0"/>
              <a:t>opportunities</a:t>
            </a:r>
            <a:endParaRPr sz="7650"/>
          </a:p>
        </p:txBody>
      </p:sp>
      <p:sp>
        <p:nvSpPr>
          <p:cNvPr id="4" name="object 4"/>
          <p:cNvSpPr txBox="1"/>
          <p:nvPr/>
        </p:nvSpPr>
        <p:spPr>
          <a:xfrm>
            <a:off x="4229850" y="6215991"/>
            <a:ext cx="2694940" cy="607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800" b="1" spc="10" dirty="0">
                <a:solidFill>
                  <a:srgbClr val="FFFF00"/>
                </a:solidFill>
                <a:latin typeface="Arial"/>
                <a:cs typeface="Arial"/>
              </a:rPr>
              <a:t>Advertising</a:t>
            </a:r>
            <a:endParaRPr sz="3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30510" y="10426127"/>
            <a:ext cx="4873625" cy="551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b="1" dirty="0">
                <a:solidFill>
                  <a:srgbClr val="FFFF00"/>
                </a:solidFill>
                <a:latin typeface="Arial"/>
                <a:cs typeface="Arial"/>
              </a:rPr>
              <a:t>Rental</a:t>
            </a:r>
            <a:r>
              <a:rPr sz="3450" b="1" spc="-3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3450" b="1" dirty="0">
                <a:solidFill>
                  <a:srgbClr val="FFFF00"/>
                </a:solidFill>
                <a:latin typeface="Arial"/>
                <a:cs typeface="Arial"/>
              </a:rPr>
              <a:t>of</a:t>
            </a:r>
            <a:r>
              <a:rPr sz="3450" b="1" spc="-25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3450" b="1" dirty="0">
                <a:solidFill>
                  <a:srgbClr val="FFFF00"/>
                </a:solidFill>
                <a:latin typeface="Arial"/>
                <a:cs typeface="Arial"/>
              </a:rPr>
              <a:t>battery</a:t>
            </a:r>
            <a:r>
              <a:rPr sz="3450" b="1" spc="-3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3450" b="1" dirty="0">
                <a:solidFill>
                  <a:srgbClr val="FFFF00"/>
                </a:solidFill>
                <a:latin typeface="Arial"/>
                <a:cs typeface="Arial"/>
              </a:rPr>
              <a:t>banks</a:t>
            </a:r>
            <a:endParaRPr sz="34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5415" y="1420397"/>
            <a:ext cx="3220720" cy="899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700" spc="15" dirty="0"/>
              <a:t>The</a:t>
            </a:r>
            <a:r>
              <a:rPr sz="5700" spc="-65" dirty="0"/>
              <a:t> </a:t>
            </a:r>
            <a:r>
              <a:rPr sz="5700" spc="15" dirty="0"/>
              <a:t>team</a:t>
            </a:r>
            <a:endParaRPr sz="5700"/>
          </a:p>
        </p:txBody>
      </p:sp>
      <p:sp>
        <p:nvSpPr>
          <p:cNvPr id="4" name="object 4"/>
          <p:cNvSpPr txBox="1"/>
          <p:nvPr/>
        </p:nvSpPr>
        <p:spPr>
          <a:xfrm>
            <a:off x="13933172" y="5650277"/>
            <a:ext cx="2868295" cy="1560830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48260">
              <a:lnSpc>
                <a:spcPct val="100000"/>
              </a:lnSpc>
              <a:spcBef>
                <a:spcPts val="1150"/>
              </a:spcBef>
            </a:pPr>
            <a:r>
              <a:rPr sz="2350" b="1" spc="15" dirty="0">
                <a:latin typeface="Arial"/>
                <a:cs typeface="Arial"/>
              </a:rPr>
              <a:t>Ruslan</a:t>
            </a:r>
            <a:r>
              <a:rPr sz="2350" b="1" spc="-30" dirty="0">
                <a:latin typeface="Arial"/>
                <a:cs typeface="Arial"/>
              </a:rPr>
              <a:t> </a:t>
            </a:r>
            <a:r>
              <a:rPr sz="2350" b="1" spc="15" dirty="0">
                <a:latin typeface="Arial"/>
                <a:cs typeface="Arial"/>
              </a:rPr>
              <a:t>Bezrukov</a:t>
            </a:r>
            <a:endParaRPr sz="2350">
              <a:latin typeface="Arial"/>
              <a:cs typeface="Arial"/>
            </a:endParaRPr>
          </a:p>
          <a:p>
            <a:pPr marL="23495">
              <a:lnSpc>
                <a:spcPct val="100000"/>
              </a:lnSpc>
              <a:spcBef>
                <a:spcPts val="1010"/>
              </a:spcBef>
            </a:pPr>
            <a:r>
              <a:rPr sz="2350" spc="-5" dirty="0">
                <a:latin typeface="Arial MT"/>
                <a:cs typeface="Arial MT"/>
              </a:rPr>
              <a:t>Marketing</a:t>
            </a:r>
            <a:r>
              <a:rPr sz="2350" spc="-40" dirty="0">
                <a:latin typeface="Arial MT"/>
                <a:cs typeface="Arial MT"/>
              </a:rPr>
              <a:t> </a:t>
            </a:r>
            <a:r>
              <a:rPr sz="2350" spc="-5" dirty="0">
                <a:latin typeface="Arial MT"/>
                <a:cs typeface="Arial MT"/>
              </a:rPr>
              <a:t>advertising</a:t>
            </a:r>
            <a:endParaRPr sz="23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sz="2350" spc="15" dirty="0">
                <a:latin typeface="Arial MT"/>
                <a:cs typeface="Arial MT"/>
              </a:rPr>
              <a:t>and</a:t>
            </a:r>
            <a:r>
              <a:rPr sz="2350" spc="-25" dirty="0">
                <a:latin typeface="Arial MT"/>
                <a:cs typeface="Arial MT"/>
              </a:rPr>
              <a:t> </a:t>
            </a:r>
            <a:r>
              <a:rPr sz="2350" spc="15" dirty="0">
                <a:latin typeface="Arial MT"/>
                <a:cs typeface="Arial MT"/>
              </a:rPr>
              <a:t>design</a:t>
            </a:r>
            <a:r>
              <a:rPr sz="2350" spc="-20" dirty="0">
                <a:latin typeface="Arial MT"/>
                <a:cs typeface="Arial MT"/>
              </a:rPr>
              <a:t> </a:t>
            </a:r>
            <a:r>
              <a:rPr sz="2350" spc="10" dirty="0">
                <a:latin typeface="Arial MT"/>
                <a:cs typeface="Arial MT"/>
              </a:rPr>
              <a:t>specialist</a:t>
            </a:r>
            <a:endParaRPr sz="23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32430" y="5686792"/>
            <a:ext cx="3067050" cy="1473835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24765">
              <a:lnSpc>
                <a:spcPct val="100000"/>
              </a:lnSpc>
              <a:spcBef>
                <a:spcPts val="1000"/>
              </a:spcBef>
            </a:pPr>
            <a:r>
              <a:rPr sz="2350" b="1" spc="10" dirty="0">
                <a:latin typeface="Arial"/>
                <a:cs typeface="Arial"/>
              </a:rPr>
              <a:t>Vasiliy</a:t>
            </a:r>
            <a:r>
              <a:rPr sz="2350" b="1" spc="-20" dirty="0">
                <a:latin typeface="Arial"/>
                <a:cs typeface="Arial"/>
              </a:rPr>
              <a:t> </a:t>
            </a:r>
            <a:r>
              <a:rPr sz="2350" b="1" spc="15" dirty="0">
                <a:latin typeface="Arial"/>
                <a:cs typeface="Arial"/>
              </a:rPr>
              <a:t>Bezlyudnyy</a:t>
            </a:r>
            <a:endParaRPr sz="2350">
              <a:latin typeface="Arial"/>
              <a:cs typeface="Arial"/>
            </a:endParaRPr>
          </a:p>
          <a:p>
            <a:pPr marL="12700" marR="5080" indent="10795">
              <a:lnSpc>
                <a:spcPts val="3950"/>
              </a:lnSpc>
            </a:pPr>
            <a:r>
              <a:rPr sz="2350" spc="15" dirty="0">
                <a:latin typeface="Arial MT"/>
                <a:cs typeface="Arial MT"/>
              </a:rPr>
              <a:t>Team </a:t>
            </a:r>
            <a:r>
              <a:rPr sz="2350" spc="10" dirty="0">
                <a:latin typeface="Arial MT"/>
                <a:cs typeface="Arial MT"/>
              </a:rPr>
              <a:t>Leader, </a:t>
            </a:r>
            <a:r>
              <a:rPr sz="2350" spc="15" dirty="0">
                <a:latin typeface="Arial MT"/>
                <a:cs typeface="Arial MT"/>
              </a:rPr>
              <a:t> Chairman</a:t>
            </a:r>
            <a:r>
              <a:rPr sz="2350" spc="-20" dirty="0">
                <a:latin typeface="Arial MT"/>
                <a:cs typeface="Arial MT"/>
              </a:rPr>
              <a:t> </a:t>
            </a:r>
            <a:r>
              <a:rPr sz="2350" spc="10" dirty="0">
                <a:latin typeface="Arial MT"/>
                <a:cs typeface="Arial MT"/>
              </a:rPr>
              <a:t>of</a:t>
            </a:r>
            <a:r>
              <a:rPr sz="2350" spc="-15" dirty="0">
                <a:latin typeface="Arial MT"/>
                <a:cs typeface="Arial MT"/>
              </a:rPr>
              <a:t> </a:t>
            </a:r>
            <a:r>
              <a:rPr sz="2350" spc="10" dirty="0">
                <a:latin typeface="Arial MT"/>
                <a:cs typeface="Arial MT"/>
              </a:rPr>
              <a:t>the</a:t>
            </a:r>
            <a:r>
              <a:rPr sz="2350" spc="-15" dirty="0">
                <a:latin typeface="Arial MT"/>
                <a:cs typeface="Arial MT"/>
              </a:rPr>
              <a:t> </a:t>
            </a:r>
            <a:r>
              <a:rPr sz="2350" spc="15" dirty="0">
                <a:latin typeface="Arial MT"/>
                <a:cs typeface="Arial MT"/>
              </a:rPr>
              <a:t>Board</a:t>
            </a:r>
            <a:endParaRPr sz="23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6735" y="8931639"/>
            <a:ext cx="3098800" cy="2110105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12700" marR="994410" indent="26670">
              <a:lnSpc>
                <a:spcPct val="145500"/>
              </a:lnSpc>
              <a:spcBef>
                <a:spcPts val="360"/>
              </a:spcBef>
            </a:pPr>
            <a:r>
              <a:rPr sz="2350" b="1" spc="15" dirty="0">
                <a:latin typeface="Arial"/>
                <a:cs typeface="Arial"/>
              </a:rPr>
              <a:t>Emil Morozov </a:t>
            </a:r>
            <a:r>
              <a:rPr sz="2350" b="1" spc="-640" dirty="0">
                <a:latin typeface="Arial"/>
                <a:cs typeface="Arial"/>
              </a:rPr>
              <a:t> </a:t>
            </a:r>
            <a:r>
              <a:rPr sz="2350" spc="15" dirty="0">
                <a:latin typeface="Arial MT"/>
                <a:cs typeface="Arial MT"/>
              </a:rPr>
              <a:t>Board</a:t>
            </a:r>
            <a:r>
              <a:rPr sz="2350" spc="-75" dirty="0">
                <a:latin typeface="Arial MT"/>
                <a:cs typeface="Arial MT"/>
              </a:rPr>
              <a:t> </a:t>
            </a:r>
            <a:r>
              <a:rPr sz="2350" spc="15" dirty="0">
                <a:latin typeface="Arial MT"/>
                <a:cs typeface="Arial MT"/>
              </a:rPr>
              <a:t>member, </a:t>
            </a:r>
            <a:r>
              <a:rPr sz="2350" spc="-635" dirty="0">
                <a:latin typeface="Arial MT"/>
                <a:cs typeface="Arial MT"/>
              </a:rPr>
              <a:t> </a:t>
            </a:r>
            <a:r>
              <a:rPr sz="2350" spc="10" dirty="0">
                <a:latin typeface="Arial MT"/>
                <a:cs typeface="Arial MT"/>
              </a:rPr>
              <a:t>technical</a:t>
            </a:r>
            <a:r>
              <a:rPr sz="2350" spc="-10" dirty="0">
                <a:latin typeface="Arial MT"/>
                <a:cs typeface="Arial MT"/>
              </a:rPr>
              <a:t> </a:t>
            </a:r>
            <a:r>
              <a:rPr sz="2350" spc="15" dirty="0">
                <a:latin typeface="Arial MT"/>
                <a:cs typeface="Arial MT"/>
              </a:rPr>
              <a:t>and</a:t>
            </a:r>
            <a:endParaRPr sz="2350">
              <a:latin typeface="Arial MT"/>
              <a:cs typeface="Arial MT"/>
            </a:endParaRPr>
          </a:p>
          <a:p>
            <a:pPr marL="27305">
              <a:lnSpc>
                <a:spcPct val="100000"/>
              </a:lnSpc>
              <a:spcBef>
                <a:spcPts val="1015"/>
              </a:spcBef>
            </a:pPr>
            <a:r>
              <a:rPr sz="2350" spc="15" dirty="0">
                <a:latin typeface="Arial MT"/>
                <a:cs typeface="Arial MT"/>
              </a:rPr>
              <a:t>maintenance</a:t>
            </a:r>
            <a:r>
              <a:rPr sz="2350" spc="-55" dirty="0">
                <a:latin typeface="Arial MT"/>
                <a:cs typeface="Arial MT"/>
              </a:rPr>
              <a:t> </a:t>
            </a:r>
            <a:r>
              <a:rPr sz="2350" spc="10" dirty="0">
                <a:latin typeface="Arial MT"/>
                <a:cs typeface="Arial MT"/>
              </a:rPr>
              <a:t>specialist</a:t>
            </a:r>
            <a:endParaRPr sz="235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250984" y="9117758"/>
            <a:ext cx="4412615" cy="19100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6195">
              <a:lnSpc>
                <a:spcPct val="100000"/>
              </a:lnSpc>
              <a:spcBef>
                <a:spcPts val="130"/>
              </a:spcBef>
            </a:pPr>
            <a:r>
              <a:rPr sz="2350" b="1" spc="10" dirty="0">
                <a:latin typeface="Arial"/>
                <a:cs typeface="Arial"/>
              </a:rPr>
              <a:t>Oliver</a:t>
            </a:r>
            <a:r>
              <a:rPr sz="2350" b="1" spc="-25" dirty="0">
                <a:latin typeface="Arial"/>
                <a:cs typeface="Arial"/>
              </a:rPr>
              <a:t> </a:t>
            </a:r>
            <a:r>
              <a:rPr sz="2350" b="1" spc="15" dirty="0">
                <a:latin typeface="Arial"/>
                <a:cs typeface="Arial"/>
              </a:rPr>
              <a:t>Siem</a:t>
            </a:r>
            <a:endParaRPr sz="2350">
              <a:latin typeface="Arial"/>
              <a:cs typeface="Arial"/>
            </a:endParaRPr>
          </a:p>
          <a:p>
            <a:pPr marL="27305" marR="3308985">
              <a:lnSpc>
                <a:spcPct val="156000"/>
              </a:lnSpc>
              <a:spcBef>
                <a:spcPts val="470"/>
              </a:spcBef>
            </a:pPr>
            <a:r>
              <a:rPr sz="2050" spc="5" dirty="0">
                <a:latin typeface="Arial MT"/>
                <a:cs typeface="Arial MT"/>
              </a:rPr>
              <a:t>Business  partner,</a:t>
            </a:r>
            <a:endParaRPr sz="20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50" spc="10" dirty="0">
                <a:latin typeface="Arial MT"/>
                <a:cs typeface="Arial MT"/>
              </a:rPr>
              <a:t>marketing</a:t>
            </a:r>
            <a:r>
              <a:rPr sz="2050" spc="-5" dirty="0">
                <a:latin typeface="Arial MT"/>
                <a:cs typeface="Arial MT"/>
              </a:rPr>
              <a:t> </a:t>
            </a:r>
            <a:r>
              <a:rPr sz="2050" spc="10" dirty="0">
                <a:latin typeface="Arial MT"/>
                <a:cs typeface="Arial MT"/>
              </a:rPr>
              <a:t>and</a:t>
            </a:r>
            <a:r>
              <a:rPr sz="2050" spc="-5" dirty="0">
                <a:latin typeface="Arial MT"/>
                <a:cs typeface="Arial MT"/>
              </a:rPr>
              <a:t> </a:t>
            </a:r>
            <a:r>
              <a:rPr sz="2050" spc="10" dirty="0">
                <a:latin typeface="Arial MT"/>
                <a:cs typeface="Arial MT"/>
              </a:rPr>
              <a:t>management</a:t>
            </a:r>
            <a:r>
              <a:rPr sz="2050" spc="-5" dirty="0">
                <a:latin typeface="Arial MT"/>
                <a:cs typeface="Arial MT"/>
              </a:rPr>
              <a:t> </a:t>
            </a:r>
            <a:r>
              <a:rPr sz="2050" spc="5" dirty="0">
                <a:latin typeface="Arial MT"/>
                <a:cs typeface="Arial MT"/>
              </a:rPr>
              <a:t>assistant</a:t>
            </a:r>
            <a:endParaRPr sz="20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9A9DEC2-AB55-C984-7F70-868691E84045}"/>
              </a:ext>
            </a:extLst>
          </p:cNvPr>
          <p:cNvSpPr/>
          <p:nvPr/>
        </p:nvSpPr>
        <p:spPr>
          <a:xfrm>
            <a:off x="2940" y="0"/>
            <a:ext cx="20085520" cy="137287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solidFill>
              <a:srgbClr val="FFC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8" dirty="0"/>
          </a:p>
        </p:txBody>
      </p:sp>
      <p:pic>
        <p:nvPicPr>
          <p:cNvPr id="10" name="Picture 9" descr="A black circle with white text and yellow lightning bolts&#10;&#10;Description automatically generated">
            <a:extLst>
              <a:ext uri="{FF2B5EF4-FFF2-40B4-BE49-F238E27FC236}">
                <a16:creationId xmlns:a16="http://schemas.microsoft.com/office/drawing/2014/main" id="{C73357A1-92BB-8170-7DFB-F0EFAB6433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8523" y="793932"/>
            <a:ext cx="2155518" cy="2155518"/>
          </a:xfrm>
          <a:prstGeom prst="flowChartConnector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FEFD7B73-AA48-5253-51FD-A767D6A04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260" y="529049"/>
            <a:ext cx="12975040" cy="1477328"/>
          </a:xfrm>
        </p:spPr>
        <p:txBody>
          <a:bodyPr/>
          <a:lstStyle/>
          <a:p>
            <a:r>
              <a:rPr lang="en-US" sz="9600" spc="10" dirty="0"/>
              <a:t>Forecast</a:t>
            </a:r>
            <a:r>
              <a:rPr lang="en-US" sz="9600" spc="-25" dirty="0"/>
              <a:t> </a:t>
            </a:r>
            <a:r>
              <a:rPr lang="en-US" sz="9600" spc="10" dirty="0"/>
              <a:t>of</a:t>
            </a:r>
            <a:r>
              <a:rPr lang="en-US" sz="9600" spc="-15" dirty="0"/>
              <a:t> </a:t>
            </a:r>
            <a:r>
              <a:rPr lang="en-US" sz="9600" spc="10" dirty="0"/>
              <a:t>products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2570F78-5722-9150-A167-6A3180038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4740" y="2680454"/>
            <a:ext cx="9474200" cy="43858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3FC5DF2-3AC5-46FE-6EF0-7C9DC4FE33D3}"/>
              </a:ext>
            </a:extLst>
          </p:cNvPr>
          <p:cNvGraphicFramePr>
            <a:graphicFrameLocks noGrp="1"/>
          </p:cNvGraphicFramePr>
          <p:nvPr/>
        </p:nvGraphicFramePr>
        <p:xfrm>
          <a:off x="910151" y="3715606"/>
          <a:ext cx="18699938" cy="8503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16">
                  <a:extLst>
                    <a:ext uri="{9D8B030D-6E8A-4147-A177-3AD203B41FA5}">
                      <a16:colId xmlns:a16="http://schemas.microsoft.com/office/drawing/2014/main" val="598757013"/>
                    </a:ext>
                  </a:extLst>
                </a:gridCol>
                <a:gridCol w="1901133">
                  <a:extLst>
                    <a:ext uri="{9D8B030D-6E8A-4147-A177-3AD203B41FA5}">
                      <a16:colId xmlns:a16="http://schemas.microsoft.com/office/drawing/2014/main" val="83300602"/>
                    </a:ext>
                  </a:extLst>
                </a:gridCol>
                <a:gridCol w="1901133">
                  <a:extLst>
                    <a:ext uri="{9D8B030D-6E8A-4147-A177-3AD203B41FA5}">
                      <a16:colId xmlns:a16="http://schemas.microsoft.com/office/drawing/2014/main" val="3571674127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343048507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1611016931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1619515224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211651336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1243842437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3045340926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3586610054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4195917226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1272560338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3923492419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631041910"/>
                    </a:ext>
                  </a:extLst>
                </a:gridCol>
                <a:gridCol w="885010">
                  <a:extLst>
                    <a:ext uri="{9D8B030D-6E8A-4147-A177-3AD203B41FA5}">
                      <a16:colId xmlns:a16="http://schemas.microsoft.com/office/drawing/2014/main" val="2776058881"/>
                    </a:ext>
                  </a:extLst>
                </a:gridCol>
                <a:gridCol w="999734">
                  <a:extLst>
                    <a:ext uri="{9D8B030D-6E8A-4147-A177-3AD203B41FA5}">
                      <a16:colId xmlns:a16="http://schemas.microsoft.com/office/drawing/2014/main" val="3723843180"/>
                    </a:ext>
                  </a:extLst>
                </a:gridCol>
                <a:gridCol w="983346">
                  <a:extLst>
                    <a:ext uri="{9D8B030D-6E8A-4147-A177-3AD203B41FA5}">
                      <a16:colId xmlns:a16="http://schemas.microsoft.com/office/drawing/2014/main" val="3285431075"/>
                    </a:ext>
                  </a:extLst>
                </a:gridCol>
                <a:gridCol w="966956">
                  <a:extLst>
                    <a:ext uri="{9D8B030D-6E8A-4147-A177-3AD203B41FA5}">
                      <a16:colId xmlns:a16="http://schemas.microsoft.com/office/drawing/2014/main" val="2315413075"/>
                    </a:ext>
                  </a:extLst>
                </a:gridCol>
              </a:tblGrid>
              <a:tr h="822199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Toote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/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teenuse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andmed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-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asendage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sinise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kirjaga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lahtrid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oma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toodete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/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teenusetega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ning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õigete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käibemaksumääradega</a:t>
                      </a:r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!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nov.23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dets.23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jaan.24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veebr.24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märts.24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apr.24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mai.24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juuni.24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juuli.24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aug.24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sept.24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okt.24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1.aasta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2.aasta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3.aasta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721307"/>
                  </a:ext>
                </a:extLst>
              </a:tr>
              <a:tr h="548133"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effectLst/>
                        </a:rPr>
                        <a:t>akupankade</a:t>
                      </a:r>
                      <a:r>
                        <a:rPr lang="en-US" sz="1800" u="none" strike="noStrike" dirty="0">
                          <a:effectLst/>
                        </a:rPr>
                        <a:t> 1 </a:t>
                      </a:r>
                      <a:r>
                        <a:rPr lang="en-US" sz="1800" u="none" strike="noStrike" dirty="0" err="1">
                          <a:effectLst/>
                        </a:rPr>
                        <a:t>tunni</a:t>
                      </a:r>
                      <a:r>
                        <a:rPr lang="en-US" sz="1800" u="none" strike="noStrike" dirty="0">
                          <a:effectLst/>
                        </a:rPr>
                        <a:t> rent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toodetav kogus kokku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180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800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1200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1500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1800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7550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34944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45696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9263642"/>
                  </a:ext>
                </a:extLst>
              </a:tr>
              <a:tr h="274066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sh ekspordiks %-des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965512"/>
                  </a:ext>
                </a:extLst>
              </a:tr>
              <a:tr h="548133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keskm.ühiku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müügihind</a:t>
                      </a:r>
                      <a:r>
                        <a:rPr lang="en-US" sz="1800" u="none" strike="noStrike" dirty="0">
                          <a:effectLst/>
                        </a:rPr>
                        <a:t> KM-ta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411438"/>
                  </a:ext>
                </a:extLst>
              </a:tr>
              <a:tr h="548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>
                          <a:effectLst/>
                        </a:rPr>
                        <a:t>Kokku toote nr. 1 käive</a:t>
                      </a:r>
                      <a:endParaRPr lang="fi-FI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0939"/>
                  </a:ext>
                </a:extLst>
              </a:tr>
              <a:tr h="548133"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effectLst/>
                        </a:rPr>
                        <a:t>akupankade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päeva</a:t>
                      </a:r>
                      <a:r>
                        <a:rPr lang="en-US" sz="1800" u="none" strike="noStrike" dirty="0">
                          <a:effectLst/>
                        </a:rPr>
                        <a:t> rent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toodetav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kogus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kokku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36,00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108,00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216,00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360,00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720,00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960,00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1 440,00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1 800,00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2 160,00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9 060,00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41 932,80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54 835,20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696106"/>
                  </a:ext>
                </a:extLst>
              </a:tr>
              <a:tr h="274066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sh ekspordiks %-des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1,50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2,70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18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36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54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226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245004"/>
                  </a:ext>
                </a:extLst>
              </a:tr>
              <a:tr h="548133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keskm.ühiku müügihind KM-ta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413616"/>
                  </a:ext>
                </a:extLst>
              </a:tr>
              <a:tr h="548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>
                          <a:effectLst/>
                        </a:rPr>
                        <a:t>Kokku toote nr. 2 käive</a:t>
                      </a:r>
                      <a:endParaRPr lang="fi-FI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3,60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211779"/>
                  </a:ext>
                </a:extLst>
              </a:tr>
              <a:tr h="548133"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effectLst/>
                        </a:rPr>
                        <a:t>Jaamas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esindatud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reklaam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toodetav kogus kokku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443831"/>
                  </a:ext>
                </a:extLst>
              </a:tr>
              <a:tr h="274066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sh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ekspordiks</a:t>
                      </a:r>
                      <a:r>
                        <a:rPr lang="en-US" sz="1800" u="none" strike="noStrike" dirty="0">
                          <a:effectLst/>
                        </a:rPr>
                        <a:t> %-des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5,40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9,72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19,44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32,40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64,80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86,40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108,00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129,60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162,00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194,40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812,16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1 440,00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1 800,00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846573"/>
                  </a:ext>
                </a:extLst>
              </a:tr>
              <a:tr h="548133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keskm.ühiku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müügihind</a:t>
                      </a:r>
                      <a:r>
                        <a:rPr lang="en-US" sz="1800" u="none" strike="noStrike" dirty="0">
                          <a:effectLst/>
                        </a:rPr>
                        <a:t> KM-ta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60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313544"/>
                  </a:ext>
                </a:extLst>
              </a:tr>
              <a:tr h="548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0%</a:t>
                      </a:r>
                      <a:endParaRPr lang="en-US" sz="1800" b="1" i="0" u="none" strike="noStrike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>
                          <a:effectLst/>
                        </a:rPr>
                        <a:t>Kokku toote nr. 3 käive</a:t>
                      </a:r>
                      <a:endParaRPr lang="fi-FI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766400"/>
                  </a:ext>
                </a:extLst>
              </a:tr>
              <a:tr h="548133"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effectLst/>
                        </a:rPr>
                        <a:t>akupankade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varastamine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toodetav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kogus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kokku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100,00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150,00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700687"/>
                  </a:ext>
                </a:extLst>
              </a:tr>
              <a:tr h="274066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sh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ekspordiks</a:t>
                      </a:r>
                      <a:r>
                        <a:rPr lang="en-US" sz="1800" u="none" strike="noStrike" dirty="0">
                          <a:effectLst/>
                        </a:rPr>
                        <a:t> %-des</a:t>
                      </a:r>
                      <a:endParaRPr 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550588"/>
                  </a:ext>
                </a:extLst>
              </a:tr>
              <a:tr h="548133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keskm.ühiku müügihind KM-ta</a:t>
                      </a:r>
                      <a:endParaRPr lang="en-US" sz="1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500,00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750,00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7 450,00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21 000,00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06314"/>
                  </a:ext>
                </a:extLst>
              </a:tr>
              <a:tr h="548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20%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0%</a:t>
                      </a:r>
                      <a:endParaRPr lang="en-US" sz="1800" b="1" i="0" u="none" strike="noStrike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 dirty="0">
                          <a:effectLst/>
                        </a:rPr>
                        <a:t>Kokku toote nr. 4 käive</a:t>
                      </a:r>
                      <a:endParaRPr lang="fi-FI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7177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7191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10" dirty="0"/>
              <a:t>Rent</a:t>
            </a:r>
            <a:r>
              <a:rPr spc="-85" dirty="0"/>
              <a:t> </a:t>
            </a:r>
            <a:r>
              <a:rPr spc="10" dirty="0"/>
              <a:t>forecasts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57727" y="9337071"/>
            <a:ext cx="5158740" cy="1875789"/>
          </a:xfrm>
          <a:prstGeom prst="rect">
            <a:avLst/>
          </a:prstGeom>
        </p:spPr>
        <p:txBody>
          <a:bodyPr vert="horz" wrap="square" lIns="0" tIns="194310" rIns="0" bIns="0" rtlCol="0">
            <a:spAutoFit/>
          </a:bodyPr>
          <a:lstStyle/>
          <a:p>
            <a:pPr marL="58419">
              <a:lnSpc>
                <a:spcPct val="100000"/>
              </a:lnSpc>
              <a:spcBef>
                <a:spcPts val="153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1*2=2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day</a:t>
            </a:r>
            <a:endParaRPr sz="2850">
              <a:latin typeface="Arial MT"/>
              <a:cs typeface="Arial MT"/>
            </a:endParaRPr>
          </a:p>
          <a:p>
            <a:pPr marL="12700" marR="5080" indent="10160">
              <a:lnSpc>
                <a:spcPct val="142000"/>
              </a:lnSpc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2*32=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64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day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32 </a:t>
            </a:r>
            <a:r>
              <a:rPr sz="2850" spc="-7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stations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16175" y="11870489"/>
            <a:ext cx="4916170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total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latin typeface="Arial MT"/>
                <a:cs typeface="Arial MT"/>
              </a:rPr>
              <a:t>570</a:t>
            </a:r>
            <a:r>
              <a:rPr sz="2850" spc="-10" dirty="0"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month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79681" y="6253461"/>
            <a:ext cx="5036820" cy="1875789"/>
          </a:xfrm>
          <a:prstGeom prst="rect">
            <a:avLst/>
          </a:prstGeom>
        </p:spPr>
        <p:txBody>
          <a:bodyPr vert="horz" wrap="square" lIns="0" tIns="194310" rIns="0" bIns="0" rtlCol="0">
            <a:spAutoFit/>
          </a:bodyPr>
          <a:lstStyle/>
          <a:p>
            <a:pPr marL="48895">
              <a:lnSpc>
                <a:spcPct val="100000"/>
              </a:lnSpc>
              <a:spcBef>
                <a:spcPts val="1530"/>
              </a:spcBef>
            </a:pPr>
            <a:r>
              <a:rPr sz="2850" b="1" spc="5" dirty="0">
                <a:latin typeface="Arial"/>
                <a:cs typeface="Arial"/>
              </a:rPr>
              <a:t>Negative</a:t>
            </a:r>
            <a:r>
              <a:rPr sz="2850" b="1" spc="-35" dirty="0">
                <a:latin typeface="Arial"/>
                <a:cs typeface="Arial"/>
              </a:rPr>
              <a:t> </a:t>
            </a:r>
            <a:r>
              <a:rPr sz="2850" b="1" spc="5" dirty="0">
                <a:latin typeface="Arial"/>
                <a:cs typeface="Arial"/>
              </a:rPr>
              <a:t>Alignment</a:t>
            </a:r>
            <a:endParaRPr sz="2850">
              <a:latin typeface="Arial"/>
              <a:cs typeface="Arial"/>
            </a:endParaRPr>
          </a:p>
          <a:p>
            <a:pPr marL="42545" marR="5080" indent="-30480">
              <a:lnSpc>
                <a:spcPct val="142000"/>
              </a:lnSpc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Counting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6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power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banks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one </a:t>
            </a:r>
            <a:r>
              <a:rPr sz="2850" spc="-7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if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you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use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hour.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0625" y="11885220"/>
            <a:ext cx="5118100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total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latin typeface="Arial MT"/>
                <a:cs typeface="Arial MT"/>
              </a:rPr>
              <a:t>1792</a:t>
            </a:r>
            <a:r>
              <a:rPr sz="2850" spc="-10" dirty="0"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month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781382" y="6353719"/>
            <a:ext cx="4365625" cy="2392680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48895">
              <a:lnSpc>
                <a:spcPct val="100000"/>
              </a:lnSpc>
              <a:spcBef>
                <a:spcPts val="745"/>
              </a:spcBef>
            </a:pPr>
            <a:r>
              <a:rPr sz="2850" b="1" spc="5" dirty="0">
                <a:latin typeface="Arial"/>
                <a:cs typeface="Arial"/>
              </a:rPr>
              <a:t>Positive</a:t>
            </a:r>
            <a:r>
              <a:rPr sz="2850" b="1" spc="-35" dirty="0">
                <a:latin typeface="Arial"/>
                <a:cs typeface="Arial"/>
              </a:rPr>
              <a:t> </a:t>
            </a:r>
            <a:r>
              <a:rPr sz="2850" b="1" spc="5" dirty="0">
                <a:latin typeface="Arial"/>
                <a:cs typeface="Arial"/>
              </a:rPr>
              <a:t>Alignment</a:t>
            </a:r>
            <a:endParaRPr sz="2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Counting</a:t>
            </a:r>
            <a:r>
              <a:rPr sz="285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4</a:t>
            </a:r>
            <a:endParaRPr sz="2850">
              <a:latin typeface="Arial MT"/>
              <a:cs typeface="Arial MT"/>
            </a:endParaRPr>
          </a:p>
          <a:p>
            <a:pPr marL="15875" marR="5080" indent="11430">
              <a:lnSpc>
                <a:spcPct val="142000"/>
              </a:lnSpc>
              <a:spcBef>
                <a:spcPts val="79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power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banks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one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 </a:t>
            </a:r>
            <a:r>
              <a:rPr sz="2850" spc="-7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if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you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use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hour.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817879" y="12501881"/>
            <a:ext cx="5118100" cy="4616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total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latin typeface="Arial MT"/>
                <a:cs typeface="Arial MT"/>
              </a:rPr>
              <a:t>7168</a:t>
            </a:r>
            <a:r>
              <a:rPr sz="2850" spc="-10" dirty="0"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month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586" y="9337071"/>
            <a:ext cx="5249545" cy="18757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2000"/>
              </a:lnSpc>
              <a:spcBef>
                <a:spcPts val="95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0.3 *2=0.6 euros per day </a:t>
            </a:r>
            <a:r>
              <a:rPr sz="285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0.6*32=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19.2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day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from </a:t>
            </a:r>
            <a:r>
              <a:rPr sz="2850" spc="-7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32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stations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784981" y="9953735"/>
            <a:ext cx="5367655" cy="1875789"/>
          </a:xfrm>
          <a:prstGeom prst="rect">
            <a:avLst/>
          </a:prstGeom>
        </p:spPr>
        <p:txBody>
          <a:bodyPr vert="horz" wrap="square" lIns="0" tIns="19431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530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4*2=8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day</a:t>
            </a:r>
            <a:endParaRPr sz="2850">
              <a:latin typeface="Arial MT"/>
              <a:cs typeface="Arial MT"/>
            </a:endParaRPr>
          </a:p>
          <a:p>
            <a:pPr marL="12700" marR="5080" indent="17145">
              <a:lnSpc>
                <a:spcPct val="142000"/>
              </a:lnSpc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8*32=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256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euros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per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day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32 </a:t>
            </a:r>
            <a:r>
              <a:rPr sz="2850" spc="-7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stations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5085" marR="5080">
              <a:lnSpc>
                <a:spcPct val="118400"/>
              </a:lnSpc>
              <a:spcBef>
                <a:spcPts val="95"/>
              </a:spcBef>
            </a:pPr>
            <a:r>
              <a:rPr spc="5" dirty="0"/>
              <a:t>Powerbank</a:t>
            </a:r>
            <a:r>
              <a:rPr spc="-10" dirty="0"/>
              <a:t> </a:t>
            </a:r>
            <a:r>
              <a:rPr spc="5" dirty="0"/>
              <a:t>rental</a:t>
            </a:r>
            <a:r>
              <a:rPr spc="-5" dirty="0"/>
              <a:t> </a:t>
            </a:r>
            <a:r>
              <a:rPr spc="5" dirty="0"/>
              <a:t>(does</a:t>
            </a:r>
            <a:r>
              <a:rPr spc="-10" dirty="0"/>
              <a:t> </a:t>
            </a:r>
            <a:r>
              <a:rPr spc="5" dirty="0"/>
              <a:t>not</a:t>
            </a:r>
            <a:r>
              <a:rPr spc="-5" dirty="0"/>
              <a:t> </a:t>
            </a:r>
            <a:r>
              <a:rPr spc="5" dirty="0"/>
              <a:t>include:</a:t>
            </a:r>
            <a:r>
              <a:rPr spc="-10" dirty="0"/>
              <a:t> </a:t>
            </a:r>
            <a:r>
              <a:rPr spc="5" dirty="0"/>
              <a:t>20%</a:t>
            </a:r>
            <a:r>
              <a:rPr spc="-5" dirty="0"/>
              <a:t> </a:t>
            </a:r>
            <a:r>
              <a:rPr spc="5" dirty="0"/>
              <a:t>operational</a:t>
            </a:r>
            <a:r>
              <a:rPr spc="-10" dirty="0"/>
              <a:t> </a:t>
            </a:r>
            <a:r>
              <a:rPr spc="5" dirty="0"/>
              <a:t>cost) </a:t>
            </a:r>
            <a:r>
              <a:rPr spc="-775" dirty="0"/>
              <a:t> </a:t>
            </a:r>
            <a:r>
              <a:rPr dirty="0"/>
              <a:t>First</a:t>
            </a:r>
            <a:r>
              <a:rPr spc="-5" dirty="0"/>
              <a:t> </a:t>
            </a:r>
            <a:r>
              <a:rPr spc="5" dirty="0"/>
              <a:t>5</a:t>
            </a:r>
            <a:r>
              <a:rPr dirty="0"/>
              <a:t> </a:t>
            </a:r>
            <a:r>
              <a:rPr spc="5" dirty="0"/>
              <a:t>minutes</a:t>
            </a:r>
            <a:r>
              <a:rPr dirty="0"/>
              <a:t> </a:t>
            </a:r>
            <a:r>
              <a:rPr spc="5" dirty="0"/>
              <a:t>free</a:t>
            </a:r>
            <a:r>
              <a:rPr dirty="0"/>
              <a:t> </a:t>
            </a:r>
            <a:r>
              <a:rPr spc="5" dirty="0"/>
              <a:t>Hourly</a:t>
            </a:r>
            <a:r>
              <a:rPr spc="-5" dirty="0"/>
              <a:t> </a:t>
            </a:r>
            <a:r>
              <a:rPr spc="5" dirty="0"/>
              <a:t>price</a:t>
            </a:r>
            <a:r>
              <a:rPr dirty="0"/>
              <a:t> is</a:t>
            </a:r>
          </a:p>
          <a:p>
            <a:pPr marL="200660" marR="4462780" indent="-188595">
              <a:lnSpc>
                <a:spcPct val="132100"/>
              </a:lnSpc>
              <a:spcBef>
                <a:spcPts val="1015"/>
              </a:spcBef>
            </a:pPr>
            <a:r>
              <a:rPr spc="5" dirty="0"/>
              <a:t>1.5</a:t>
            </a:r>
            <a:r>
              <a:rPr spc="-15" dirty="0"/>
              <a:t> </a:t>
            </a:r>
            <a:r>
              <a:rPr spc="5" dirty="0"/>
              <a:t>euros</a:t>
            </a:r>
            <a:r>
              <a:rPr spc="-10" dirty="0"/>
              <a:t> </a:t>
            </a:r>
            <a:r>
              <a:rPr spc="5" dirty="0"/>
              <a:t>Daily</a:t>
            </a:r>
            <a:r>
              <a:rPr spc="-10" dirty="0"/>
              <a:t> </a:t>
            </a:r>
            <a:r>
              <a:rPr spc="5" dirty="0"/>
              <a:t>price</a:t>
            </a:r>
            <a:r>
              <a:rPr spc="-15" dirty="0"/>
              <a:t> </a:t>
            </a:r>
            <a:r>
              <a:rPr dirty="0"/>
              <a:t>is</a:t>
            </a:r>
            <a:r>
              <a:rPr spc="-10" dirty="0"/>
              <a:t> </a:t>
            </a:r>
            <a:r>
              <a:rPr spc="5" dirty="0"/>
              <a:t>5</a:t>
            </a:r>
            <a:r>
              <a:rPr spc="-10" dirty="0"/>
              <a:t> </a:t>
            </a:r>
            <a:r>
              <a:rPr spc="5" dirty="0"/>
              <a:t>euros </a:t>
            </a:r>
            <a:r>
              <a:rPr spc="-780" dirty="0"/>
              <a:t> </a:t>
            </a:r>
            <a:r>
              <a:rPr spc="5" dirty="0"/>
              <a:t>Example Station (8 ports)-32 </a:t>
            </a:r>
            <a:r>
              <a:rPr spc="10" dirty="0"/>
              <a:t> </a:t>
            </a:r>
            <a:r>
              <a:rPr spc="5" dirty="0"/>
              <a:t>stations</a:t>
            </a:r>
          </a:p>
          <a:p>
            <a:pPr marL="20320">
              <a:lnSpc>
                <a:spcPct val="100000"/>
              </a:lnSpc>
              <a:spcBef>
                <a:spcPts val="2240"/>
              </a:spcBef>
            </a:pPr>
            <a:r>
              <a:rPr b="1" spc="5" dirty="0">
                <a:solidFill>
                  <a:srgbClr val="000000"/>
                </a:solidFill>
                <a:latin typeface="Arial"/>
                <a:cs typeface="Arial"/>
              </a:rPr>
              <a:t>Average</a:t>
            </a:r>
            <a:r>
              <a:rPr b="1" spc="-2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5" dirty="0">
                <a:solidFill>
                  <a:srgbClr val="000000"/>
                </a:solidFill>
                <a:latin typeface="Arial"/>
                <a:cs typeface="Arial"/>
              </a:rPr>
              <a:t>alignment</a:t>
            </a:r>
            <a:r>
              <a:rPr b="1" spc="-1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pc="5" dirty="0"/>
              <a:t>Calculating</a:t>
            </a:r>
            <a:r>
              <a:rPr spc="-15" dirty="0"/>
              <a:t> </a:t>
            </a:r>
            <a:r>
              <a:rPr spc="5" dirty="0"/>
              <a:t>1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454130" y="6353719"/>
            <a:ext cx="4204335" cy="10585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6195">
              <a:lnSpc>
                <a:spcPct val="118900"/>
              </a:lnSpc>
              <a:spcBef>
                <a:spcPts val="95"/>
              </a:spcBef>
            </a:pP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energy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bank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8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station</a:t>
            </a:r>
            <a:r>
              <a:rPr sz="285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dirty="0">
                <a:solidFill>
                  <a:srgbClr val="FFFFFF"/>
                </a:solidFill>
                <a:latin typeface="Arial MT"/>
                <a:cs typeface="Arial MT"/>
              </a:rPr>
              <a:t>if </a:t>
            </a:r>
            <a:r>
              <a:rPr sz="2850" spc="-7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you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use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1</a:t>
            </a:r>
            <a:r>
              <a:rPr sz="28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50" spc="5" dirty="0">
                <a:solidFill>
                  <a:srgbClr val="FFFFFF"/>
                </a:solidFill>
                <a:latin typeface="Arial MT"/>
                <a:cs typeface="Arial MT"/>
              </a:rPr>
              <a:t>hour.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03872" y="1234334"/>
            <a:ext cx="1470025" cy="4413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00" spc="15" dirty="0">
                <a:solidFill>
                  <a:srgbClr val="FFFFFF"/>
                </a:solidFill>
                <a:latin typeface="Arial MT"/>
                <a:cs typeface="Arial MT"/>
              </a:rPr>
              <a:t>NEEDED</a:t>
            </a:r>
            <a:endParaRPr sz="27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56952" y="6126281"/>
            <a:ext cx="4582160" cy="9626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150" b="1" spc="-5" dirty="0">
                <a:latin typeface="Arial"/>
                <a:cs typeface="Arial"/>
              </a:rPr>
              <a:t>28,000</a:t>
            </a:r>
            <a:r>
              <a:rPr sz="6150" b="1" spc="-70" dirty="0">
                <a:latin typeface="Arial"/>
                <a:cs typeface="Arial"/>
              </a:rPr>
              <a:t> </a:t>
            </a:r>
            <a:r>
              <a:rPr sz="6150" spc="-5" dirty="0">
                <a:latin typeface="Arial MT"/>
                <a:cs typeface="Arial MT"/>
              </a:rPr>
              <a:t>euros</a:t>
            </a:r>
            <a:endParaRPr sz="61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9413" y="1651460"/>
            <a:ext cx="3564890" cy="18935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4290">
              <a:lnSpc>
                <a:spcPct val="149600"/>
              </a:lnSpc>
              <a:spcBef>
                <a:spcPts val="95"/>
              </a:spcBef>
            </a:pPr>
            <a:r>
              <a:rPr sz="2700" spc="2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7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Arial MT"/>
                <a:cs typeface="Arial MT"/>
              </a:rPr>
              <a:t>PILOT</a:t>
            </a:r>
            <a:r>
              <a:rPr sz="27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Arial MT"/>
                <a:cs typeface="Arial MT"/>
              </a:rPr>
              <a:t>START</a:t>
            </a:r>
            <a:r>
              <a:rPr sz="27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00" spc="10" dirty="0">
                <a:solidFill>
                  <a:srgbClr val="FFFFFF"/>
                </a:solidFill>
                <a:latin typeface="Arial MT"/>
                <a:cs typeface="Arial MT"/>
              </a:rPr>
              <a:t>IN </a:t>
            </a:r>
            <a:r>
              <a:rPr sz="2700" spc="-7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Arial MT"/>
                <a:cs typeface="Arial MT"/>
              </a:rPr>
              <a:t>ESTONIA</a:t>
            </a:r>
            <a:endParaRPr sz="2700">
              <a:latin typeface="Arial MT"/>
              <a:cs typeface="Arial MT"/>
            </a:endParaRPr>
          </a:p>
          <a:p>
            <a:pPr marL="44450">
              <a:lnSpc>
                <a:spcPct val="100000"/>
              </a:lnSpc>
              <a:spcBef>
                <a:spcPts val="815"/>
              </a:spcBef>
            </a:pPr>
            <a:r>
              <a:rPr sz="3500" b="1" spc="5" dirty="0">
                <a:solidFill>
                  <a:srgbClr val="FFFF00"/>
                </a:solidFill>
                <a:latin typeface="Arial"/>
                <a:cs typeface="Arial"/>
              </a:rPr>
              <a:t>28,000</a:t>
            </a:r>
            <a:r>
              <a:rPr sz="3500" b="1" spc="-4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3500" spc="5" dirty="0">
                <a:solidFill>
                  <a:srgbClr val="FFFFFF"/>
                </a:solidFill>
                <a:latin typeface="Arial MT"/>
                <a:cs typeface="Arial MT"/>
              </a:rPr>
              <a:t>euros.</a:t>
            </a:r>
            <a:endParaRPr sz="35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669003" y="1953048"/>
            <a:ext cx="8836660" cy="9493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050" b="1" spc="5" dirty="0">
                <a:solidFill>
                  <a:srgbClr val="FFFF00"/>
                </a:solidFill>
                <a:latin typeface="Arial"/>
                <a:cs typeface="Arial"/>
              </a:rPr>
              <a:t>A</a:t>
            </a:r>
            <a:r>
              <a:rPr sz="6050" b="1" spc="-5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6050" b="1" spc="5" dirty="0">
                <a:solidFill>
                  <a:srgbClr val="FFFF00"/>
                </a:solidFill>
                <a:latin typeface="Arial"/>
                <a:cs typeface="Arial"/>
              </a:rPr>
              <a:t>necessary</a:t>
            </a:r>
            <a:r>
              <a:rPr sz="6050" b="1" spc="-5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sz="6050" b="1" spc="5" dirty="0">
                <a:solidFill>
                  <a:srgbClr val="FFFF00"/>
                </a:solidFill>
                <a:latin typeface="Arial"/>
                <a:cs typeface="Arial"/>
              </a:rPr>
              <a:t>investment</a:t>
            </a:r>
            <a:endParaRPr sz="6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47330" y="9439402"/>
            <a:ext cx="5782945" cy="1908175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000" b="1" spc="-5" dirty="0">
                <a:solidFill>
                  <a:srgbClr val="F2F2F2"/>
                </a:solidFill>
                <a:latin typeface="Arial"/>
                <a:cs typeface="Arial"/>
              </a:rPr>
              <a:t>25000 – Purchase of</a:t>
            </a:r>
            <a:r>
              <a:rPr sz="3000" b="1" spc="5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000" b="1" spc="-5" dirty="0">
                <a:solidFill>
                  <a:srgbClr val="F2F2F2"/>
                </a:solidFill>
                <a:latin typeface="Arial"/>
                <a:cs typeface="Arial"/>
              </a:rPr>
              <a:t>50 stations</a:t>
            </a:r>
            <a:endParaRPr sz="3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sz="3200" b="1" spc="15" dirty="0">
                <a:solidFill>
                  <a:srgbClr val="F2F2F2"/>
                </a:solidFill>
                <a:latin typeface="Arial"/>
                <a:cs typeface="Arial"/>
              </a:rPr>
              <a:t>3000</a:t>
            </a:r>
            <a:r>
              <a:rPr sz="3200" b="1" spc="-15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200" b="1" spc="5" dirty="0">
                <a:solidFill>
                  <a:srgbClr val="F2F2F2"/>
                </a:solidFill>
                <a:latin typeface="Arial"/>
                <a:cs typeface="Arial"/>
              </a:rPr>
              <a:t>-</a:t>
            </a:r>
            <a:r>
              <a:rPr sz="3200" b="1" spc="-10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200" b="1" spc="10" dirty="0">
                <a:solidFill>
                  <a:srgbClr val="F2F2F2"/>
                </a:solidFill>
                <a:latin typeface="Arial"/>
                <a:cs typeface="Arial"/>
              </a:rPr>
              <a:t>Marketing</a:t>
            </a:r>
            <a:endParaRPr sz="3200">
              <a:latin typeface="Arial"/>
              <a:cs typeface="Arial"/>
            </a:endParaRPr>
          </a:p>
          <a:p>
            <a:pPr marL="29209">
              <a:lnSpc>
                <a:spcPct val="100000"/>
              </a:lnSpc>
              <a:spcBef>
                <a:spcPts val="1780"/>
              </a:spcBef>
            </a:pPr>
            <a:r>
              <a:rPr sz="3750" b="1" spc="10" dirty="0">
                <a:solidFill>
                  <a:srgbClr val="F2F2F2"/>
                </a:solidFill>
                <a:latin typeface="Arial"/>
                <a:cs typeface="Arial"/>
              </a:rPr>
              <a:t>1000</a:t>
            </a:r>
            <a:r>
              <a:rPr sz="3750" b="1" spc="-5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750" b="1" spc="5" dirty="0">
                <a:solidFill>
                  <a:srgbClr val="F2F2F2"/>
                </a:solidFill>
                <a:latin typeface="Arial"/>
                <a:cs typeface="Arial"/>
              </a:rPr>
              <a:t>-</a:t>
            </a:r>
            <a:r>
              <a:rPr sz="3750" b="1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750" b="1" spc="5" dirty="0">
                <a:solidFill>
                  <a:srgbClr val="F2F2F2"/>
                </a:solidFill>
                <a:latin typeface="Arial"/>
                <a:cs typeface="Arial"/>
              </a:rPr>
              <a:t>installation</a:t>
            </a:r>
            <a:r>
              <a:rPr sz="3750" b="1" dirty="0">
                <a:solidFill>
                  <a:srgbClr val="F2F2F2"/>
                </a:solidFill>
                <a:latin typeface="Arial"/>
                <a:cs typeface="Arial"/>
              </a:rPr>
              <a:t> </a:t>
            </a:r>
            <a:r>
              <a:rPr sz="3750" b="1" spc="10" dirty="0">
                <a:solidFill>
                  <a:srgbClr val="F2F2F2"/>
                </a:solidFill>
                <a:latin typeface="Arial"/>
                <a:cs typeface="Arial"/>
              </a:rPr>
              <a:t>costs</a:t>
            </a:r>
            <a:endParaRPr sz="37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020395" y="926005"/>
            <a:ext cx="5221605" cy="377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BUSINESS</a:t>
            </a:r>
            <a:r>
              <a:rPr sz="23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OVERVIEW</a:t>
            </a:r>
            <a:r>
              <a:rPr sz="23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3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DEMAND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78669" y="2389141"/>
            <a:ext cx="4125595" cy="795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50" dirty="0">
                <a:solidFill>
                  <a:srgbClr val="141414"/>
                </a:solidFill>
              </a:rPr>
              <a:t>PROBLEM</a:t>
            </a:r>
            <a:r>
              <a:rPr sz="5050" spc="-85" dirty="0">
                <a:solidFill>
                  <a:srgbClr val="141414"/>
                </a:solidFill>
              </a:rPr>
              <a:t> </a:t>
            </a:r>
            <a:r>
              <a:rPr sz="5050" dirty="0">
                <a:solidFill>
                  <a:srgbClr val="141414"/>
                </a:solidFill>
              </a:rPr>
              <a:t>#1</a:t>
            </a:r>
            <a:endParaRPr sz="5050"/>
          </a:p>
        </p:txBody>
      </p:sp>
      <p:sp>
        <p:nvSpPr>
          <p:cNvPr id="5" name="object 5"/>
          <p:cNvSpPr txBox="1"/>
          <p:nvPr/>
        </p:nvSpPr>
        <p:spPr>
          <a:xfrm>
            <a:off x="7505755" y="2389141"/>
            <a:ext cx="4125595" cy="795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50" b="1" dirty="0">
                <a:solidFill>
                  <a:srgbClr val="141414"/>
                </a:solidFill>
                <a:latin typeface="Arial"/>
                <a:cs typeface="Arial"/>
              </a:rPr>
              <a:t>PROBLEM</a:t>
            </a:r>
            <a:r>
              <a:rPr sz="5050" b="1" spc="-8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5050" b="1" dirty="0">
                <a:solidFill>
                  <a:srgbClr val="141414"/>
                </a:solidFill>
                <a:latin typeface="Arial"/>
                <a:cs typeface="Arial"/>
              </a:rPr>
              <a:t>#2</a:t>
            </a:r>
            <a:endParaRPr sz="50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131306" y="2389141"/>
            <a:ext cx="4125595" cy="795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50" b="1" dirty="0">
                <a:solidFill>
                  <a:srgbClr val="141414"/>
                </a:solidFill>
                <a:latin typeface="Arial"/>
                <a:cs typeface="Arial"/>
              </a:rPr>
              <a:t>PROBLEM</a:t>
            </a:r>
            <a:r>
              <a:rPr sz="5050" b="1" spc="-8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5050" b="1" dirty="0">
                <a:solidFill>
                  <a:srgbClr val="141414"/>
                </a:solidFill>
                <a:latin typeface="Arial"/>
                <a:cs typeface="Arial"/>
              </a:rPr>
              <a:t>#3</a:t>
            </a:r>
            <a:endParaRPr sz="50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557179" y="9027060"/>
            <a:ext cx="2917190" cy="2931795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40"/>
              </a:spcBef>
            </a:pP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The</a:t>
            </a:r>
            <a:endParaRPr sz="3200">
              <a:latin typeface="Arial"/>
              <a:cs typeface="Arial"/>
            </a:endParaRPr>
          </a:p>
          <a:p>
            <a:pPr marL="22225" marR="5080" indent="24130">
              <a:lnSpc>
                <a:spcPts val="3620"/>
              </a:lnSpc>
              <a:spcBef>
                <a:spcPts val="1455"/>
              </a:spcBef>
            </a:pP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phone</a:t>
            </a:r>
            <a:r>
              <a:rPr sz="3200" b="1" spc="-7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charger </a:t>
            </a:r>
            <a:r>
              <a:rPr sz="3200" b="1" spc="-869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is</a:t>
            </a:r>
            <a:r>
              <a:rPr sz="32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not</a:t>
            </a:r>
            <a:r>
              <a:rPr sz="32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always</a:t>
            </a:r>
            <a:endParaRPr sz="3200">
              <a:latin typeface="Arial"/>
              <a:cs typeface="Arial"/>
            </a:endParaRPr>
          </a:p>
          <a:p>
            <a:pPr marL="22225" marR="1066165" indent="14604">
              <a:lnSpc>
                <a:spcPct val="112100"/>
              </a:lnSpc>
              <a:spcBef>
                <a:spcPts val="590"/>
              </a:spcBef>
            </a:pP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included, 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and</a:t>
            </a:r>
            <a:endParaRPr sz="3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582168" y="11986445"/>
            <a:ext cx="2174875" cy="5194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sometimes</a:t>
            </a:r>
            <a:endParaRPr sz="3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552320" y="12499400"/>
            <a:ext cx="11029950" cy="55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there</a:t>
            </a:r>
            <a:r>
              <a:rPr sz="3200" b="1" spc="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5" dirty="0">
                <a:solidFill>
                  <a:srgbClr val="141414"/>
                </a:solidFill>
                <a:latin typeface="Arial"/>
                <a:cs typeface="Arial"/>
              </a:rPr>
              <a:t>may</a:t>
            </a:r>
            <a:r>
              <a:rPr sz="3200" b="1" spc="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not</a:t>
            </a: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be</a:t>
            </a:r>
            <a:r>
              <a:rPr sz="3200" b="1" spc="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a</a:t>
            </a: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plug</a:t>
            </a: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20" dirty="0">
                <a:solidFill>
                  <a:srgbClr val="141414"/>
                </a:solidFill>
                <a:latin typeface="Arial"/>
                <a:cs typeface="Arial"/>
              </a:rPr>
              <a:t>on</a:t>
            </a:r>
            <a:r>
              <a:rPr sz="3200" b="1" spc="1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200" b="1" spc="-25" dirty="0">
                <a:solidFill>
                  <a:srgbClr val="141414"/>
                </a:solidFill>
                <a:latin typeface="Arial"/>
                <a:cs typeface="Arial"/>
              </a:rPr>
              <a:t>site.</a:t>
            </a:r>
            <a:r>
              <a:rPr sz="5250" b="1" spc="-37" baseline="20634" dirty="0">
                <a:solidFill>
                  <a:srgbClr val="673891"/>
                </a:solidFill>
                <a:latin typeface="Arial"/>
                <a:cs typeface="Arial"/>
              </a:rPr>
              <a:t>"Low</a:t>
            </a:r>
            <a:r>
              <a:rPr sz="5250" b="1" baseline="20634" dirty="0">
                <a:solidFill>
                  <a:srgbClr val="673891"/>
                </a:solidFill>
                <a:latin typeface="Arial"/>
                <a:cs typeface="Arial"/>
              </a:rPr>
              <a:t> </a:t>
            </a:r>
            <a:r>
              <a:rPr sz="5250" b="1" spc="-7" baseline="20634" dirty="0">
                <a:solidFill>
                  <a:srgbClr val="673891"/>
                </a:solidFill>
                <a:latin typeface="Arial"/>
                <a:cs typeface="Arial"/>
              </a:rPr>
              <a:t>Battery</a:t>
            </a:r>
            <a:r>
              <a:rPr sz="5250" b="1" baseline="20634" dirty="0">
                <a:solidFill>
                  <a:srgbClr val="673891"/>
                </a:solidFill>
                <a:latin typeface="Arial"/>
                <a:cs typeface="Arial"/>
              </a:rPr>
              <a:t> </a:t>
            </a:r>
            <a:r>
              <a:rPr sz="5250" b="1" spc="-7" baseline="20634" dirty="0">
                <a:solidFill>
                  <a:srgbClr val="673891"/>
                </a:solidFill>
                <a:latin typeface="Arial"/>
                <a:cs typeface="Arial"/>
              </a:rPr>
              <a:t>Anxiety".</a:t>
            </a:r>
            <a:endParaRPr sz="5250" baseline="20634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681041" y="9743537"/>
            <a:ext cx="4199255" cy="260540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45085" marR="5080">
              <a:lnSpc>
                <a:spcPts val="4170"/>
              </a:lnSpc>
              <a:spcBef>
                <a:spcPts val="500"/>
              </a:spcBef>
            </a:pPr>
            <a:r>
              <a:rPr sz="3700" b="1" spc="20" dirty="0">
                <a:solidFill>
                  <a:srgbClr val="141414"/>
                </a:solidFill>
                <a:latin typeface="Arial"/>
                <a:cs typeface="Arial"/>
              </a:rPr>
              <a:t>PSYCHOLOGICAL  PANIC</a:t>
            </a:r>
            <a:r>
              <a:rPr sz="3700" b="1" spc="-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3700" b="1" spc="25" dirty="0">
                <a:solidFill>
                  <a:srgbClr val="141414"/>
                </a:solidFill>
                <a:latin typeface="Arial"/>
                <a:cs typeface="Arial"/>
              </a:rPr>
              <a:t>20%</a:t>
            </a:r>
            <a:endParaRPr sz="3700">
              <a:latin typeface="Arial"/>
              <a:cs typeface="Arial"/>
            </a:endParaRPr>
          </a:p>
          <a:p>
            <a:pPr marL="12700">
              <a:lnSpc>
                <a:spcPts val="4260"/>
              </a:lnSpc>
              <a:spcBef>
                <a:spcPts val="65"/>
              </a:spcBef>
            </a:pPr>
            <a:r>
              <a:rPr sz="4000" b="1" dirty="0">
                <a:solidFill>
                  <a:srgbClr val="141414"/>
                </a:solidFill>
                <a:latin typeface="Arial"/>
                <a:cs typeface="Arial"/>
              </a:rPr>
              <a:t>at</a:t>
            </a:r>
            <a:endParaRPr sz="4000">
              <a:latin typeface="Arial"/>
              <a:cs typeface="Arial"/>
            </a:endParaRPr>
          </a:p>
          <a:p>
            <a:pPr marL="15240">
              <a:lnSpc>
                <a:spcPts val="3354"/>
              </a:lnSpc>
            </a:pPr>
            <a:r>
              <a:rPr sz="3500" b="1" spc="-5" dirty="0">
                <a:solidFill>
                  <a:srgbClr val="673891"/>
                </a:solidFill>
                <a:latin typeface="Arial"/>
                <a:cs typeface="Arial"/>
              </a:rPr>
              <a:t>According</a:t>
            </a:r>
            <a:endParaRPr sz="3500">
              <a:latin typeface="Arial"/>
              <a:cs typeface="Arial"/>
            </a:endParaRPr>
          </a:p>
          <a:p>
            <a:pPr marL="43815">
              <a:lnSpc>
                <a:spcPts val="3895"/>
              </a:lnSpc>
            </a:pPr>
            <a:r>
              <a:rPr sz="3500" b="1" spc="-5" dirty="0">
                <a:solidFill>
                  <a:srgbClr val="673891"/>
                </a:solidFill>
                <a:latin typeface="Arial"/>
                <a:cs typeface="Arial"/>
              </a:rPr>
              <a:t>to</a:t>
            </a:r>
            <a:r>
              <a:rPr sz="3500" b="1" spc="-15" dirty="0">
                <a:solidFill>
                  <a:srgbClr val="673891"/>
                </a:solidFill>
                <a:latin typeface="Arial"/>
                <a:cs typeface="Arial"/>
              </a:rPr>
              <a:t> </a:t>
            </a:r>
            <a:r>
              <a:rPr sz="3500" b="1" spc="-5" dirty="0">
                <a:solidFill>
                  <a:srgbClr val="673891"/>
                </a:solidFill>
                <a:latin typeface="Arial"/>
                <a:cs typeface="Arial"/>
              </a:rPr>
              <a:t>LG</a:t>
            </a:r>
            <a:r>
              <a:rPr sz="3500" b="1" spc="-15" dirty="0">
                <a:solidFill>
                  <a:srgbClr val="673891"/>
                </a:solidFill>
                <a:latin typeface="Arial"/>
                <a:cs typeface="Arial"/>
              </a:rPr>
              <a:t> </a:t>
            </a:r>
            <a:r>
              <a:rPr sz="3500" b="1" spc="-5" dirty="0">
                <a:solidFill>
                  <a:srgbClr val="673891"/>
                </a:solidFill>
                <a:latin typeface="Arial"/>
                <a:cs typeface="Arial"/>
              </a:rPr>
              <a:t>survey</a:t>
            </a:r>
            <a:r>
              <a:rPr sz="3500" b="1" spc="-20" dirty="0">
                <a:solidFill>
                  <a:srgbClr val="673891"/>
                </a:solidFill>
                <a:latin typeface="Arial"/>
                <a:cs typeface="Arial"/>
              </a:rPr>
              <a:t> </a:t>
            </a:r>
            <a:r>
              <a:rPr sz="3500" b="1" spc="-5" dirty="0">
                <a:solidFill>
                  <a:srgbClr val="673891"/>
                </a:solidFill>
                <a:latin typeface="Arial"/>
                <a:cs typeface="Arial"/>
              </a:rPr>
              <a:t>-</a:t>
            </a:r>
            <a:endParaRPr sz="35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975527" y="10566382"/>
            <a:ext cx="2124710" cy="165036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43815" marR="33020" indent="-31750">
              <a:lnSpc>
                <a:spcPts val="4300"/>
              </a:lnSpc>
              <a:spcBef>
                <a:spcPts val="110"/>
              </a:spcBef>
            </a:pPr>
            <a:r>
              <a:rPr sz="3450" b="1" dirty="0">
                <a:solidFill>
                  <a:srgbClr val="141414"/>
                </a:solidFill>
                <a:latin typeface="Arial"/>
                <a:cs typeface="Arial"/>
              </a:rPr>
              <a:t>BATTERY  DRAINS</a:t>
            </a:r>
            <a:endParaRPr sz="3450">
              <a:latin typeface="Arial"/>
              <a:cs typeface="Arial"/>
            </a:endParaRPr>
          </a:p>
          <a:p>
            <a:pPr marL="15875">
              <a:lnSpc>
                <a:spcPct val="100000"/>
              </a:lnSpc>
              <a:spcBef>
                <a:spcPts val="40"/>
              </a:spcBef>
            </a:pPr>
            <a:r>
              <a:rPr sz="3450" b="1" dirty="0">
                <a:solidFill>
                  <a:srgbClr val="141414"/>
                </a:solidFill>
                <a:latin typeface="Arial"/>
                <a:cs typeface="Arial"/>
              </a:rPr>
              <a:t>QUICKLY.</a:t>
            </a:r>
            <a:endParaRPr sz="34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73330" y="1141502"/>
            <a:ext cx="5073650" cy="14414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300" spc="-10" dirty="0"/>
              <a:t>Contacts</a:t>
            </a:r>
            <a:endParaRPr sz="9300"/>
          </a:p>
        </p:txBody>
      </p:sp>
      <p:sp>
        <p:nvSpPr>
          <p:cNvPr id="4" name="object 4"/>
          <p:cNvSpPr txBox="1"/>
          <p:nvPr/>
        </p:nvSpPr>
        <p:spPr>
          <a:xfrm>
            <a:off x="1296988" y="10325349"/>
            <a:ext cx="7371080" cy="28371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8415" marR="5080" indent="-6350">
              <a:lnSpc>
                <a:spcPct val="140600"/>
              </a:lnSpc>
              <a:spcBef>
                <a:spcPts val="105"/>
              </a:spcBef>
            </a:pPr>
            <a:r>
              <a:rPr sz="4550" b="1" spc="-10" dirty="0">
                <a:solidFill>
                  <a:srgbClr val="FFFFFF"/>
                </a:solidFill>
                <a:latin typeface="Arial"/>
                <a:cs typeface="Arial"/>
                <a:hlinkClick r:id="rId3"/>
              </a:rPr>
              <a:t>morbezl@gmail.com </a:t>
            </a:r>
            <a:r>
              <a:rPr sz="4550" b="1" spc="-5" dirty="0">
                <a:solidFill>
                  <a:srgbClr val="FFFFFF"/>
                </a:solidFill>
                <a:latin typeface="Arial"/>
                <a:cs typeface="Arial"/>
              </a:rPr>
              <a:t> Instagram:</a:t>
            </a:r>
            <a:r>
              <a:rPr sz="455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550" b="1" spc="-10" dirty="0">
                <a:solidFill>
                  <a:srgbClr val="FFFFFF"/>
                </a:solidFill>
                <a:latin typeface="Arial"/>
                <a:cs typeface="Arial"/>
              </a:rPr>
              <a:t>chargemate_eu</a:t>
            </a:r>
            <a:endParaRPr sz="4550">
              <a:latin typeface="Arial"/>
              <a:cs typeface="Arial"/>
            </a:endParaRPr>
          </a:p>
          <a:p>
            <a:pPr marL="20955">
              <a:lnSpc>
                <a:spcPct val="100000"/>
              </a:lnSpc>
              <a:spcBef>
                <a:spcPts val="1315"/>
              </a:spcBef>
            </a:pPr>
            <a:r>
              <a:rPr sz="4550" b="1" spc="-10" dirty="0">
                <a:solidFill>
                  <a:srgbClr val="FFFFFF"/>
                </a:solidFill>
                <a:latin typeface="Arial"/>
                <a:cs typeface="Arial"/>
              </a:rPr>
              <a:t>+37253023333</a:t>
            </a:r>
            <a:endParaRPr sz="45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009988" y="876848"/>
            <a:ext cx="5164455" cy="432434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650" b="1" spc="5" dirty="0">
                <a:solidFill>
                  <a:srgbClr val="FFFFFD"/>
                </a:solidFill>
                <a:latin typeface="Arial"/>
                <a:cs typeface="Arial"/>
              </a:rPr>
              <a:t>Business</a:t>
            </a:r>
            <a:r>
              <a:rPr sz="2650" b="1" spc="-10" dirty="0">
                <a:solidFill>
                  <a:srgbClr val="FFFFFD"/>
                </a:solidFill>
                <a:latin typeface="Arial"/>
                <a:cs typeface="Arial"/>
              </a:rPr>
              <a:t> </a:t>
            </a:r>
            <a:r>
              <a:rPr sz="2650" b="1" spc="5" dirty="0">
                <a:solidFill>
                  <a:srgbClr val="FFFFFD"/>
                </a:solidFill>
                <a:latin typeface="Arial"/>
                <a:cs typeface="Arial"/>
              </a:rPr>
              <a:t>overview</a:t>
            </a:r>
            <a:r>
              <a:rPr sz="2650" b="1" spc="-10" dirty="0">
                <a:solidFill>
                  <a:srgbClr val="FFFFFD"/>
                </a:solidFill>
                <a:latin typeface="Arial"/>
                <a:cs typeface="Arial"/>
              </a:rPr>
              <a:t> </a:t>
            </a:r>
            <a:r>
              <a:rPr sz="2650" b="1" spc="10" dirty="0">
                <a:solidFill>
                  <a:srgbClr val="FFFFFD"/>
                </a:solidFill>
                <a:latin typeface="Arial"/>
                <a:cs typeface="Arial"/>
              </a:rPr>
              <a:t>and</a:t>
            </a:r>
            <a:r>
              <a:rPr sz="2650" b="1" dirty="0">
                <a:solidFill>
                  <a:srgbClr val="FFFFFD"/>
                </a:solidFill>
                <a:latin typeface="Arial"/>
                <a:cs typeface="Arial"/>
              </a:rPr>
              <a:t> </a:t>
            </a:r>
            <a:r>
              <a:rPr sz="2650" b="1" spc="10" dirty="0">
                <a:solidFill>
                  <a:srgbClr val="FFFFFD"/>
                </a:solidFill>
                <a:latin typeface="Arial"/>
                <a:cs typeface="Arial"/>
              </a:rPr>
              <a:t>demand</a:t>
            </a:r>
            <a:endParaRPr sz="26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18369" y="9955512"/>
            <a:ext cx="11458575" cy="46418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850" spc="10" dirty="0">
                <a:solidFill>
                  <a:srgbClr val="FDE9DA"/>
                </a:solidFill>
                <a:latin typeface="Arial MT"/>
                <a:cs typeface="Arial MT"/>
              </a:rPr>
              <a:t>About</a:t>
            </a:r>
            <a:r>
              <a:rPr sz="2850" spc="5" dirty="0">
                <a:solidFill>
                  <a:srgbClr val="FDE9DA"/>
                </a:solidFill>
                <a:latin typeface="Arial MT"/>
                <a:cs typeface="Arial MT"/>
              </a:rPr>
              <a:t> </a:t>
            </a:r>
            <a:r>
              <a:rPr sz="2850" b="1" spc="15" dirty="0">
                <a:solidFill>
                  <a:srgbClr val="FFE652"/>
                </a:solidFill>
                <a:latin typeface="Arial"/>
                <a:cs typeface="Arial"/>
              </a:rPr>
              <a:t>60%</a:t>
            </a:r>
            <a:r>
              <a:rPr sz="2850" b="1" spc="10" dirty="0">
                <a:solidFill>
                  <a:srgbClr val="FFE652"/>
                </a:solidFill>
                <a:latin typeface="Arial"/>
                <a:cs typeface="Arial"/>
              </a:rPr>
              <a:t> </a:t>
            </a:r>
            <a:r>
              <a:rPr sz="2850" spc="10" dirty="0">
                <a:solidFill>
                  <a:srgbClr val="FDE9DA"/>
                </a:solidFill>
                <a:latin typeface="Arial MT"/>
                <a:cs typeface="Arial MT"/>
              </a:rPr>
              <a:t>of people </a:t>
            </a:r>
            <a:r>
              <a:rPr sz="2850" spc="15" dirty="0">
                <a:solidFill>
                  <a:srgbClr val="FDE9DA"/>
                </a:solidFill>
                <a:latin typeface="Arial MT"/>
                <a:cs typeface="Arial MT"/>
              </a:rPr>
              <a:t>who</a:t>
            </a:r>
            <a:r>
              <a:rPr sz="2850" spc="5" dirty="0">
                <a:solidFill>
                  <a:srgbClr val="FDE9DA"/>
                </a:solidFill>
                <a:latin typeface="Arial MT"/>
                <a:cs typeface="Arial MT"/>
              </a:rPr>
              <a:t> </a:t>
            </a:r>
            <a:r>
              <a:rPr sz="2850" spc="10" dirty="0">
                <a:solidFill>
                  <a:srgbClr val="FDE9DA"/>
                </a:solidFill>
                <a:latin typeface="Arial MT"/>
                <a:cs typeface="Arial MT"/>
              </a:rPr>
              <a:t>have a battery bank do</a:t>
            </a:r>
            <a:r>
              <a:rPr sz="2850" spc="5" dirty="0">
                <a:solidFill>
                  <a:srgbClr val="FDE9DA"/>
                </a:solidFill>
                <a:latin typeface="Arial MT"/>
                <a:cs typeface="Arial MT"/>
              </a:rPr>
              <a:t> </a:t>
            </a:r>
            <a:r>
              <a:rPr sz="2850" spc="10" dirty="0">
                <a:solidFill>
                  <a:srgbClr val="FDE9DA"/>
                </a:solidFill>
                <a:latin typeface="Arial MT"/>
                <a:cs typeface="Arial MT"/>
              </a:rPr>
              <a:t>not take </a:t>
            </a:r>
            <a:r>
              <a:rPr sz="2850" spc="5" dirty="0">
                <a:solidFill>
                  <a:srgbClr val="FDE9DA"/>
                </a:solidFill>
                <a:latin typeface="Arial MT"/>
                <a:cs typeface="Arial MT"/>
              </a:rPr>
              <a:t>it</a:t>
            </a:r>
            <a:r>
              <a:rPr sz="2850" spc="10" dirty="0">
                <a:solidFill>
                  <a:srgbClr val="FDE9DA"/>
                </a:solidFill>
                <a:latin typeface="Arial MT"/>
                <a:cs typeface="Arial MT"/>
              </a:rPr>
              <a:t> with them.</a:t>
            </a:r>
            <a:endParaRPr sz="28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10653" y="10775113"/>
            <a:ext cx="8117205" cy="1649095"/>
          </a:xfrm>
          <a:prstGeom prst="rect">
            <a:avLst/>
          </a:prstGeom>
        </p:spPr>
        <p:txBody>
          <a:bodyPr vert="horz" wrap="square" lIns="0" tIns="266700" rIns="0" bIns="0" rtlCol="0">
            <a:spAutoFit/>
          </a:bodyPr>
          <a:lstStyle/>
          <a:p>
            <a:pPr marL="60960" marR="5080" indent="-48895">
              <a:lnSpc>
                <a:spcPct val="73000"/>
              </a:lnSpc>
              <a:spcBef>
                <a:spcPts val="2100"/>
              </a:spcBef>
            </a:pPr>
            <a:r>
              <a:rPr sz="6150" b="1" spc="5" dirty="0">
                <a:solidFill>
                  <a:srgbClr val="CDFFFF"/>
                </a:solidFill>
                <a:latin typeface="Arial"/>
                <a:cs typeface="Arial"/>
              </a:rPr>
              <a:t>A typical situation </a:t>
            </a:r>
            <a:r>
              <a:rPr sz="6150" b="1" spc="5" dirty="0">
                <a:solidFill>
                  <a:srgbClr val="FFE652"/>
                </a:solidFill>
                <a:latin typeface="Arial"/>
                <a:cs typeface="Arial"/>
              </a:rPr>
              <a:t>on </a:t>
            </a:r>
            <a:r>
              <a:rPr sz="6150" b="1" spc="-1695" dirty="0">
                <a:solidFill>
                  <a:srgbClr val="FFE652"/>
                </a:solidFill>
                <a:latin typeface="Arial"/>
                <a:cs typeface="Arial"/>
              </a:rPr>
              <a:t> </a:t>
            </a:r>
            <a:r>
              <a:rPr sz="6150" b="1" spc="5" dirty="0">
                <a:solidFill>
                  <a:srgbClr val="FFE652"/>
                </a:solidFill>
                <a:latin typeface="Arial"/>
                <a:cs typeface="Arial"/>
              </a:rPr>
              <a:t>the</a:t>
            </a:r>
            <a:r>
              <a:rPr sz="6150" b="1" spc="-30" dirty="0">
                <a:solidFill>
                  <a:srgbClr val="FFE652"/>
                </a:solidFill>
                <a:latin typeface="Arial"/>
                <a:cs typeface="Arial"/>
              </a:rPr>
              <a:t> </a:t>
            </a:r>
            <a:r>
              <a:rPr sz="6150" b="1" spc="5" dirty="0">
                <a:solidFill>
                  <a:srgbClr val="FFE652"/>
                </a:solidFill>
                <a:latin typeface="Arial"/>
                <a:cs typeface="Arial"/>
              </a:rPr>
              <a:t>streets</a:t>
            </a:r>
            <a:r>
              <a:rPr sz="6150" b="1" spc="-35" dirty="0">
                <a:solidFill>
                  <a:srgbClr val="FFE652"/>
                </a:solidFill>
                <a:latin typeface="Arial"/>
                <a:cs typeface="Arial"/>
              </a:rPr>
              <a:t> </a:t>
            </a:r>
            <a:r>
              <a:rPr sz="6150" b="1" spc="5" dirty="0">
                <a:solidFill>
                  <a:srgbClr val="FFE652"/>
                </a:solidFill>
                <a:latin typeface="Arial"/>
                <a:cs typeface="Arial"/>
              </a:rPr>
              <a:t>of</a:t>
            </a:r>
            <a:r>
              <a:rPr sz="6150" b="1" spc="-25" dirty="0">
                <a:solidFill>
                  <a:srgbClr val="FFE652"/>
                </a:solidFill>
                <a:latin typeface="Arial"/>
                <a:cs typeface="Arial"/>
              </a:rPr>
              <a:t> </a:t>
            </a:r>
            <a:r>
              <a:rPr sz="6150" b="1" spc="5" dirty="0">
                <a:solidFill>
                  <a:srgbClr val="FFE652"/>
                </a:solidFill>
                <a:latin typeface="Arial"/>
                <a:cs typeface="Arial"/>
              </a:rPr>
              <a:t>Boston.</a:t>
            </a:r>
            <a:endParaRPr sz="61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73320" y="880134"/>
            <a:ext cx="12000230" cy="16833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850" spc="15" dirty="0"/>
              <a:t>Happy</a:t>
            </a:r>
            <a:r>
              <a:rPr sz="10850" spc="-55" dirty="0"/>
              <a:t> </a:t>
            </a:r>
            <a:r>
              <a:rPr sz="10850" spc="10" dirty="0"/>
              <a:t>customers,</a:t>
            </a:r>
            <a:endParaRPr sz="10850"/>
          </a:p>
        </p:txBody>
      </p:sp>
      <p:sp>
        <p:nvSpPr>
          <p:cNvPr id="4" name="object 4"/>
          <p:cNvSpPr txBox="1"/>
          <p:nvPr/>
        </p:nvSpPr>
        <p:spPr>
          <a:xfrm>
            <a:off x="1305869" y="1785438"/>
            <a:ext cx="16228694" cy="99847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850" b="1" spc="10" dirty="0">
                <a:solidFill>
                  <a:srgbClr val="FFFFFF"/>
                </a:solidFill>
                <a:latin typeface="Arial"/>
                <a:cs typeface="Arial"/>
              </a:rPr>
              <a:t>lower</a:t>
            </a:r>
            <a:r>
              <a:rPr sz="1085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0850" b="1" spc="10" dirty="0">
                <a:solidFill>
                  <a:srgbClr val="FFFFFF"/>
                </a:solidFill>
                <a:latin typeface="Arial"/>
                <a:cs typeface="Arial"/>
              </a:rPr>
              <a:t>costs</a:t>
            </a:r>
            <a:endParaRPr sz="10850">
              <a:latin typeface="Arial"/>
              <a:cs typeface="Arial"/>
            </a:endParaRPr>
          </a:p>
          <a:p>
            <a:pPr marL="6558280" marR="940435" indent="15240">
              <a:lnSpc>
                <a:spcPct val="100499"/>
              </a:lnSpc>
              <a:spcBef>
                <a:spcPts val="7380"/>
              </a:spcBef>
            </a:pPr>
            <a:r>
              <a:rPr sz="3650" b="1" spc="-5" dirty="0">
                <a:solidFill>
                  <a:srgbClr val="FBEB17"/>
                </a:solidFill>
                <a:latin typeface="Arial"/>
                <a:cs typeface="Arial"/>
              </a:rPr>
              <a:t>Chargemate</a:t>
            </a:r>
            <a:r>
              <a:rPr sz="3650" b="1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does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not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have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buy,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rent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or </a:t>
            </a:r>
            <a:r>
              <a:rPr sz="3650" spc="-1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distribute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external</a:t>
            </a:r>
            <a:r>
              <a:rPr sz="365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batteries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365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customers.</a:t>
            </a:r>
            <a:endParaRPr sz="365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5450">
              <a:latin typeface="Arial MT"/>
              <a:cs typeface="Arial MT"/>
            </a:endParaRPr>
          </a:p>
          <a:p>
            <a:pPr marL="6597650" marR="774700" indent="-12065">
              <a:lnSpc>
                <a:spcPts val="4280"/>
              </a:lnSpc>
            </a:pP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Today,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asking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waiter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charger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as </a:t>
            </a:r>
            <a:r>
              <a:rPr sz="3650" spc="-1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natural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as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asking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365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table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window</a:t>
            </a:r>
            <a:endParaRPr sz="36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41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500">
              <a:latin typeface="Arial MT"/>
              <a:cs typeface="Arial MT"/>
            </a:endParaRPr>
          </a:p>
          <a:p>
            <a:pPr marL="6600825" marR="1540510" indent="17145">
              <a:lnSpc>
                <a:spcPts val="3879"/>
              </a:lnSpc>
              <a:spcBef>
                <a:spcPts val="5"/>
              </a:spcBef>
            </a:pP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Customers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use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6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modern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service </a:t>
            </a:r>
            <a:r>
              <a:rPr sz="3650" spc="-1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without the help of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an attendant.</a:t>
            </a:r>
            <a:endParaRPr sz="365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41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4650">
              <a:latin typeface="Arial MT"/>
              <a:cs typeface="Arial MT"/>
            </a:endParaRPr>
          </a:p>
          <a:p>
            <a:pPr marL="6618605" marR="5080" indent="-36830">
              <a:lnSpc>
                <a:spcPts val="3879"/>
              </a:lnSpc>
              <a:spcBef>
                <a:spcPts val="5"/>
              </a:spcBef>
            </a:pP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Additional</a:t>
            </a:r>
            <a:r>
              <a:rPr sz="365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benefits</a:t>
            </a:r>
            <a:r>
              <a:rPr sz="365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from</a:t>
            </a:r>
            <a:r>
              <a:rPr sz="365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integrations,</a:t>
            </a:r>
            <a:r>
              <a:rPr sz="365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increased </a:t>
            </a:r>
            <a:r>
              <a:rPr sz="3650" spc="-10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loyalty and engagement of</a:t>
            </a:r>
            <a:r>
              <a:rPr sz="36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650" spc="-5" dirty="0">
                <a:solidFill>
                  <a:srgbClr val="FFFFFF"/>
                </a:solidFill>
                <a:latin typeface="Arial MT"/>
                <a:cs typeface="Arial MT"/>
              </a:rPr>
              <a:t>guests.</a:t>
            </a:r>
            <a:endParaRPr sz="36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42930" y="1228684"/>
            <a:ext cx="5831840" cy="1013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450" spc="10" dirty="0">
                <a:solidFill>
                  <a:srgbClr val="FFFFFF"/>
                </a:solidFill>
              </a:rPr>
              <a:t>Benefits</a:t>
            </a:r>
            <a:r>
              <a:rPr sz="6450" spc="-25" dirty="0">
                <a:solidFill>
                  <a:srgbClr val="FFFFFF"/>
                </a:solidFill>
              </a:rPr>
              <a:t> </a:t>
            </a:r>
            <a:r>
              <a:rPr sz="6450" spc="10" dirty="0">
                <a:solidFill>
                  <a:srgbClr val="FFFFFF"/>
                </a:solidFill>
              </a:rPr>
              <a:t>of</a:t>
            </a:r>
            <a:r>
              <a:rPr sz="6450" spc="-15" dirty="0">
                <a:solidFill>
                  <a:srgbClr val="FFFFFF"/>
                </a:solidFill>
              </a:rPr>
              <a:t> </a:t>
            </a:r>
            <a:r>
              <a:rPr sz="6450" spc="15" dirty="0"/>
              <a:t>our</a:t>
            </a:r>
            <a:endParaRPr sz="6450"/>
          </a:p>
        </p:txBody>
      </p:sp>
      <p:sp>
        <p:nvSpPr>
          <p:cNvPr id="4" name="object 4"/>
          <p:cNvSpPr txBox="1"/>
          <p:nvPr/>
        </p:nvSpPr>
        <p:spPr>
          <a:xfrm>
            <a:off x="1269451" y="2342480"/>
            <a:ext cx="9243060" cy="424370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450" spc="10" dirty="0">
                <a:latin typeface="Arial MT"/>
                <a:cs typeface="Arial MT"/>
              </a:rPr>
              <a:t>service</a:t>
            </a:r>
            <a:endParaRPr sz="6450">
              <a:latin typeface="Arial MT"/>
              <a:cs typeface="Arial MT"/>
            </a:endParaRPr>
          </a:p>
          <a:p>
            <a:pPr marL="620395" indent="-488315">
              <a:lnSpc>
                <a:spcPct val="100000"/>
              </a:lnSpc>
              <a:spcBef>
                <a:spcPts val="5790"/>
              </a:spcBef>
              <a:buClr>
                <a:srgbClr val="FBEB17"/>
              </a:buClr>
              <a:buFont typeface="Arial"/>
              <a:buAutoNum type="arabicPlain"/>
              <a:tabLst>
                <a:tab pos="621030" algn="l"/>
              </a:tabLst>
            </a:pPr>
            <a:r>
              <a:rPr sz="4600" dirty="0">
                <a:solidFill>
                  <a:srgbClr val="FFFFFF"/>
                </a:solidFill>
                <a:latin typeface="Arial MT"/>
                <a:cs typeface="Arial MT"/>
              </a:rPr>
              <a:t>Technological</a:t>
            </a:r>
            <a:r>
              <a:rPr sz="4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600" dirty="0">
                <a:solidFill>
                  <a:srgbClr val="FFFFFF"/>
                </a:solidFill>
                <a:latin typeface="Arial MT"/>
                <a:cs typeface="Arial MT"/>
              </a:rPr>
              <a:t>service</a:t>
            </a:r>
            <a:r>
              <a:rPr sz="46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600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4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600" dirty="0">
                <a:solidFill>
                  <a:srgbClr val="FFFFFF"/>
                </a:solidFill>
                <a:latin typeface="Arial MT"/>
                <a:cs typeface="Arial MT"/>
              </a:rPr>
              <a:t>visitors.</a:t>
            </a:r>
            <a:endParaRPr sz="4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AutoNum type="arabicPlain"/>
            </a:pPr>
            <a:endParaRPr sz="6900">
              <a:latin typeface="Arial MT"/>
              <a:cs typeface="Arial MT"/>
            </a:endParaRPr>
          </a:p>
          <a:p>
            <a:pPr marL="621665" indent="-546735">
              <a:lnSpc>
                <a:spcPct val="100000"/>
              </a:lnSpc>
              <a:spcBef>
                <a:spcPts val="5"/>
              </a:spcBef>
              <a:buClr>
                <a:srgbClr val="FBEB17"/>
              </a:buClr>
              <a:buFont typeface="Arial"/>
              <a:buAutoNum type="arabicPlain"/>
              <a:tabLst>
                <a:tab pos="622300" algn="l"/>
              </a:tabLst>
            </a:pPr>
            <a:r>
              <a:rPr sz="5150" spc="5" dirty="0">
                <a:solidFill>
                  <a:srgbClr val="FFFFFF"/>
                </a:solidFill>
                <a:latin typeface="Arial MT"/>
                <a:cs typeface="Arial MT"/>
              </a:rPr>
              <a:t>Ergonomic</a:t>
            </a:r>
            <a:r>
              <a:rPr sz="515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5150" dirty="0">
                <a:solidFill>
                  <a:srgbClr val="FFFFFF"/>
                </a:solidFill>
                <a:latin typeface="Arial MT"/>
                <a:cs typeface="Arial MT"/>
              </a:rPr>
              <a:t>design.</a:t>
            </a:r>
            <a:endParaRPr sz="51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5785" y="7323816"/>
            <a:ext cx="628650" cy="2439035"/>
          </a:xfrm>
          <a:prstGeom prst="rect">
            <a:avLst/>
          </a:prstGeom>
        </p:spPr>
        <p:txBody>
          <a:bodyPr vert="horz" wrap="square" lIns="0" tIns="819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8550" b="1" spc="-10" dirty="0">
                <a:solidFill>
                  <a:srgbClr val="FBEB17"/>
                </a:solidFill>
                <a:latin typeface="Arial"/>
                <a:cs typeface="Arial"/>
              </a:rPr>
              <a:t>3</a:t>
            </a:r>
            <a:endParaRPr sz="8550">
              <a:latin typeface="Arial"/>
              <a:cs typeface="Arial"/>
            </a:endParaRPr>
          </a:p>
          <a:p>
            <a:pPr marL="13970">
              <a:lnSpc>
                <a:spcPct val="100000"/>
              </a:lnSpc>
              <a:spcBef>
                <a:spcPts val="450"/>
              </a:spcBef>
            </a:pPr>
            <a:r>
              <a:rPr sz="6450" spc="15" dirty="0">
                <a:solidFill>
                  <a:srgbClr val="FBEB17"/>
                </a:solidFill>
                <a:latin typeface="Arial MT"/>
                <a:cs typeface="Arial MT"/>
              </a:rPr>
              <a:t>4</a:t>
            </a:r>
            <a:endParaRPr sz="64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06362" y="7732324"/>
            <a:ext cx="6664959" cy="55435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450" spc="10" dirty="0">
                <a:solidFill>
                  <a:srgbClr val="FFFFFF"/>
                </a:solidFill>
                <a:latin typeface="Arial MT"/>
                <a:cs typeface="Arial MT"/>
              </a:rPr>
              <a:t>Charges</a:t>
            </a:r>
            <a:r>
              <a:rPr sz="34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1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34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5" dirty="0">
                <a:solidFill>
                  <a:srgbClr val="FFFFFF"/>
                </a:solidFill>
                <a:latin typeface="Arial MT"/>
                <a:cs typeface="Arial MT"/>
              </a:rPr>
              <a:t>full</a:t>
            </a:r>
            <a:r>
              <a:rPr sz="34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5" dirty="0">
                <a:solidFill>
                  <a:srgbClr val="FFFFFF"/>
                </a:solidFill>
                <a:latin typeface="Arial MT"/>
                <a:cs typeface="Arial MT"/>
              </a:rPr>
              <a:t>battery</a:t>
            </a:r>
            <a:r>
              <a:rPr sz="34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5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34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10" dirty="0">
                <a:solidFill>
                  <a:srgbClr val="FFFFFF"/>
                </a:solidFill>
                <a:latin typeface="Arial MT"/>
                <a:cs typeface="Arial MT"/>
              </a:rPr>
              <a:t>one</a:t>
            </a:r>
            <a:r>
              <a:rPr sz="34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450" spc="5" dirty="0">
                <a:solidFill>
                  <a:srgbClr val="FFFFFF"/>
                </a:solidFill>
                <a:latin typeface="Arial MT"/>
                <a:cs typeface="Arial MT"/>
              </a:rPr>
              <a:t>hour.</a:t>
            </a:r>
            <a:endParaRPr sz="345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46070" y="9458126"/>
            <a:ext cx="5713095" cy="51498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Costs</a:t>
            </a:r>
            <a:r>
              <a:rPr sz="32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less than </a:t>
            </a:r>
            <a:r>
              <a:rPr sz="3200" spc="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200" spc="5" dirty="0">
                <a:solidFill>
                  <a:srgbClr val="FFFFFF"/>
                </a:solidFill>
                <a:latin typeface="Arial MT"/>
                <a:cs typeface="Arial MT"/>
              </a:rPr>
              <a:t>cup</a:t>
            </a:r>
            <a:r>
              <a:rPr sz="3200" dirty="0">
                <a:solidFill>
                  <a:srgbClr val="FFFFFF"/>
                </a:solidFill>
                <a:latin typeface="Arial MT"/>
                <a:cs typeface="Arial MT"/>
              </a:rPr>
              <a:t> of coffee.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78913" y="10820827"/>
            <a:ext cx="6419215" cy="1638300"/>
          </a:xfrm>
          <a:prstGeom prst="rect">
            <a:avLst/>
          </a:prstGeom>
        </p:spPr>
        <p:txBody>
          <a:bodyPr vert="horz" wrap="square" lIns="0" tIns="2482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55"/>
              </a:spcBef>
            </a:pPr>
            <a:r>
              <a:rPr sz="3750" spc="20" dirty="0">
                <a:solidFill>
                  <a:srgbClr val="FBEB17"/>
                </a:solidFill>
                <a:latin typeface="Arial MT"/>
                <a:cs typeface="Arial MT"/>
              </a:rPr>
              <a:t>5</a:t>
            </a:r>
            <a:r>
              <a:rPr sz="3750" spc="5" dirty="0">
                <a:solidFill>
                  <a:srgbClr val="FBEB17"/>
                </a:solidFill>
                <a:latin typeface="Arial MT"/>
                <a:cs typeface="Arial MT"/>
              </a:rPr>
              <a:t> </a:t>
            </a:r>
            <a:r>
              <a:rPr sz="3750" spc="2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7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750" spc="15" dirty="0">
                <a:solidFill>
                  <a:srgbClr val="FFFFFF"/>
                </a:solidFill>
                <a:latin typeface="Arial MT"/>
                <a:cs typeface="Arial MT"/>
              </a:rPr>
              <a:t>wires</a:t>
            </a:r>
            <a:r>
              <a:rPr sz="37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750" spc="15" dirty="0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sz="37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750" spc="15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375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750" spc="1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7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750" spc="15" dirty="0">
                <a:solidFill>
                  <a:srgbClr val="FFFFFF"/>
                </a:solidFill>
                <a:latin typeface="Arial MT"/>
                <a:cs typeface="Arial MT"/>
              </a:rPr>
              <a:t>charger</a:t>
            </a:r>
            <a:endParaRPr sz="3750">
              <a:latin typeface="Arial MT"/>
              <a:cs typeface="Arial MT"/>
            </a:endParaRPr>
          </a:p>
          <a:p>
            <a:pPr marL="990600">
              <a:lnSpc>
                <a:spcPct val="100000"/>
              </a:lnSpc>
              <a:spcBef>
                <a:spcPts val="1840"/>
              </a:spcBef>
            </a:pPr>
            <a:r>
              <a:rPr sz="3750" spc="-10" dirty="0">
                <a:solidFill>
                  <a:srgbClr val="FFFFFF"/>
                </a:solidFill>
                <a:latin typeface="Arial MT"/>
                <a:cs typeface="Arial MT"/>
              </a:rPr>
              <a:t>built-in.</a:t>
            </a:r>
            <a:endParaRPr sz="375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05869" y="1216958"/>
            <a:ext cx="3219450" cy="2368550"/>
          </a:xfrm>
          <a:prstGeom prst="rect">
            <a:avLst/>
          </a:prstGeom>
        </p:spPr>
        <p:txBody>
          <a:bodyPr vert="horz" wrap="square" lIns="0" tIns="264160" rIns="0" bIns="0" rtlCol="0">
            <a:spAutoFit/>
          </a:bodyPr>
          <a:lstStyle/>
          <a:p>
            <a:pPr marL="12700" marR="5080" indent="8255">
              <a:lnSpc>
                <a:spcPts val="8200"/>
              </a:lnSpc>
              <a:spcBef>
                <a:spcPts val="2080"/>
              </a:spcBef>
            </a:pPr>
            <a:r>
              <a:rPr sz="8500" spc="25" dirty="0">
                <a:solidFill>
                  <a:srgbClr val="FFFFFF"/>
                </a:solidFill>
              </a:rPr>
              <a:t>How </a:t>
            </a:r>
            <a:r>
              <a:rPr sz="8500" spc="30" dirty="0">
                <a:solidFill>
                  <a:srgbClr val="FFFFFF"/>
                </a:solidFill>
              </a:rPr>
              <a:t> </a:t>
            </a:r>
            <a:r>
              <a:rPr sz="8500" spc="15" dirty="0"/>
              <a:t>to</a:t>
            </a:r>
            <a:r>
              <a:rPr sz="8500" spc="-80" dirty="0"/>
              <a:t> </a:t>
            </a:r>
            <a:r>
              <a:rPr sz="8500" spc="20" dirty="0"/>
              <a:t>use</a:t>
            </a:r>
            <a:endParaRPr sz="8500"/>
          </a:p>
        </p:txBody>
      </p:sp>
      <p:sp>
        <p:nvSpPr>
          <p:cNvPr id="4" name="object 4"/>
          <p:cNvSpPr txBox="1"/>
          <p:nvPr/>
        </p:nvSpPr>
        <p:spPr>
          <a:xfrm>
            <a:off x="1909760" y="4510704"/>
            <a:ext cx="703580" cy="675957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86995">
              <a:lnSpc>
                <a:spcPct val="100000"/>
              </a:lnSpc>
              <a:spcBef>
                <a:spcPts val="140"/>
              </a:spcBef>
            </a:pPr>
            <a:r>
              <a:rPr sz="8500" b="1" spc="20" dirty="0">
                <a:solidFill>
                  <a:srgbClr val="FBEB17"/>
                </a:solidFill>
                <a:latin typeface="Arial"/>
                <a:cs typeface="Arial"/>
              </a:rPr>
              <a:t>1</a:t>
            </a:r>
            <a:endParaRPr sz="8500">
              <a:latin typeface="Arial"/>
              <a:cs typeface="Arial"/>
            </a:endParaRPr>
          </a:p>
          <a:p>
            <a:pPr marL="78740">
              <a:lnSpc>
                <a:spcPct val="100000"/>
              </a:lnSpc>
              <a:spcBef>
                <a:spcPts val="5955"/>
              </a:spcBef>
            </a:pPr>
            <a:r>
              <a:rPr sz="6850" b="1" spc="10" dirty="0">
                <a:solidFill>
                  <a:srgbClr val="C4C1BC"/>
                </a:solidFill>
                <a:latin typeface="Arial"/>
                <a:cs typeface="Arial"/>
              </a:rPr>
              <a:t>2</a:t>
            </a:r>
            <a:endParaRPr sz="6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975"/>
              </a:spcBef>
            </a:pPr>
            <a:r>
              <a:rPr sz="8500" b="1" spc="20" dirty="0">
                <a:solidFill>
                  <a:srgbClr val="FBEB17"/>
                </a:solidFill>
                <a:latin typeface="Arial"/>
                <a:cs typeface="Arial"/>
              </a:rPr>
              <a:t>3</a:t>
            </a:r>
            <a:endParaRPr sz="8500">
              <a:latin typeface="Arial"/>
              <a:cs typeface="Arial"/>
            </a:endParaRPr>
          </a:p>
          <a:p>
            <a:pPr marL="36830">
              <a:lnSpc>
                <a:spcPct val="100000"/>
              </a:lnSpc>
              <a:spcBef>
                <a:spcPts val="4225"/>
              </a:spcBef>
            </a:pPr>
            <a:r>
              <a:rPr sz="8500" b="1" spc="20" dirty="0">
                <a:solidFill>
                  <a:srgbClr val="C4C1BC"/>
                </a:solidFill>
                <a:latin typeface="Arial"/>
                <a:cs typeface="Arial"/>
              </a:rPr>
              <a:t>4</a:t>
            </a:r>
            <a:endParaRPr sz="85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03149" y="10180129"/>
            <a:ext cx="4918075" cy="100203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Return</a:t>
            </a:r>
            <a:r>
              <a:rPr sz="315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31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battery</a:t>
            </a:r>
            <a:r>
              <a:rPr sz="31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10" dirty="0">
                <a:solidFill>
                  <a:srgbClr val="FFFFFF"/>
                </a:solidFill>
                <a:latin typeface="Arial MT"/>
                <a:cs typeface="Arial MT"/>
              </a:rPr>
              <a:t>bank</a:t>
            </a:r>
            <a:endParaRPr sz="3150">
              <a:latin typeface="Arial MT"/>
              <a:cs typeface="Arial MT"/>
            </a:endParaRPr>
          </a:p>
          <a:p>
            <a:pPr marL="27940">
              <a:lnSpc>
                <a:spcPct val="100000"/>
              </a:lnSpc>
              <a:spcBef>
                <a:spcPts val="105"/>
              </a:spcBef>
            </a:pP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31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another</a:t>
            </a:r>
            <a:r>
              <a:rPr sz="31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charging</a:t>
            </a:r>
            <a:r>
              <a:rPr sz="315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150" spc="5" dirty="0">
                <a:solidFill>
                  <a:srgbClr val="FFFFFF"/>
                </a:solidFill>
                <a:latin typeface="Arial MT"/>
                <a:cs typeface="Arial MT"/>
              </a:rPr>
              <a:t>station.</a:t>
            </a:r>
            <a:endParaRPr sz="315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036047" y="4854672"/>
            <a:ext cx="4285615" cy="6388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Download</a:t>
            </a:r>
            <a:r>
              <a:rPr sz="40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4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app.</a:t>
            </a:r>
            <a:endParaRPr sz="40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18570" y="6460527"/>
            <a:ext cx="4200525" cy="1132205"/>
          </a:xfrm>
          <a:prstGeom prst="rect">
            <a:avLst/>
          </a:prstGeom>
        </p:spPr>
        <p:txBody>
          <a:bodyPr vert="horz" wrap="square" lIns="0" tIns="128905" rIns="0" bIns="0" rtlCol="0">
            <a:spAutoFit/>
          </a:bodyPr>
          <a:lstStyle/>
          <a:p>
            <a:pPr marL="26034" marR="5080" indent="-13970">
              <a:lnSpc>
                <a:spcPts val="3879"/>
              </a:lnSpc>
              <a:spcBef>
                <a:spcPts val="1015"/>
              </a:spcBef>
            </a:pP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Scan</a:t>
            </a:r>
            <a:r>
              <a:rPr sz="4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4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5" dirty="0">
                <a:solidFill>
                  <a:srgbClr val="FFFFFF"/>
                </a:solidFill>
                <a:latin typeface="Arial MT"/>
                <a:cs typeface="Arial MT"/>
              </a:rPr>
              <a:t>QR</a:t>
            </a:r>
            <a:r>
              <a:rPr sz="4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code </a:t>
            </a:r>
            <a:r>
              <a:rPr sz="4000" spc="-10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sz="40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4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4000" spc="10" dirty="0">
                <a:solidFill>
                  <a:srgbClr val="FFFFFF"/>
                </a:solidFill>
                <a:latin typeface="Arial MT"/>
                <a:cs typeface="Arial MT"/>
              </a:rPr>
              <a:t>screen.</a:t>
            </a:r>
            <a:endParaRPr sz="40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01607" y="8308290"/>
            <a:ext cx="5013960" cy="483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Take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battery bank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30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3000" dirty="0">
                <a:solidFill>
                  <a:srgbClr val="FFFFFF"/>
                </a:solidFill>
                <a:latin typeface="Arial MT"/>
                <a:cs typeface="Arial MT"/>
              </a:rPr>
              <a:t>you.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573571" y="983105"/>
            <a:ext cx="3893185" cy="3600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COMPETITIVE</a:t>
            </a:r>
            <a:r>
              <a:rPr sz="2200" spc="-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rial MT"/>
                <a:cs typeface="Arial MT"/>
              </a:rPr>
              <a:t>ADVANTAGES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004108" y="2008725"/>
            <a:ext cx="7405370" cy="1318895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26034">
              <a:lnSpc>
                <a:spcPct val="100000"/>
              </a:lnSpc>
              <a:spcBef>
                <a:spcPts val="370"/>
              </a:spcBef>
            </a:pP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The</a:t>
            </a:r>
            <a:r>
              <a:rPr sz="2600" spc="-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company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 develops the software</a:t>
            </a:r>
            <a:r>
              <a:rPr sz="2600" spc="-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and</a:t>
            </a:r>
            <a:endParaRPr sz="2600">
              <a:latin typeface="Arial MT"/>
              <a:cs typeface="Arial MT"/>
            </a:endParaRPr>
          </a:p>
          <a:p>
            <a:pPr marL="12700" marR="5080" indent="13335">
              <a:lnSpc>
                <a:spcPts val="3400"/>
              </a:lnSpc>
              <a:spcBef>
                <a:spcPts val="95"/>
              </a:spcBef>
            </a:pP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keeps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it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regularly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updated,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working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on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the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basis</a:t>
            </a:r>
            <a:r>
              <a:rPr sz="2600" spc="10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of </a:t>
            </a:r>
            <a:r>
              <a:rPr sz="2600" spc="-70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feedback in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cooperation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with</a:t>
            </a:r>
            <a:r>
              <a:rPr sz="2600" spc="5" dirty="0">
                <a:solidFill>
                  <a:srgbClr val="141414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141414"/>
                </a:solidFill>
                <a:latin typeface="Arial MT"/>
                <a:cs typeface="Arial MT"/>
              </a:rPr>
              <a:t>our customers.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92380" y="11210459"/>
            <a:ext cx="7296784" cy="10255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 marR="5080" indent="-26034">
              <a:lnSpc>
                <a:spcPct val="126200"/>
              </a:lnSpc>
              <a:spcBef>
                <a:spcPts val="95"/>
              </a:spcBef>
            </a:pP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WE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HAVE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DEVELOPED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OUR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APP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FOR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A</a:t>
            </a:r>
            <a:r>
              <a:rPr sz="2600" b="1" spc="-10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NEW </a:t>
            </a:r>
            <a:r>
              <a:rPr sz="2600" b="1" spc="-70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TYPE</a:t>
            </a:r>
            <a:r>
              <a:rPr sz="2600" b="1" spc="-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OF</a:t>
            </a:r>
            <a:r>
              <a:rPr sz="2600" b="1" spc="-5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REFERENCE</a:t>
            </a:r>
            <a:r>
              <a:rPr sz="2600" b="1" dirty="0">
                <a:solidFill>
                  <a:srgbClr val="141414"/>
                </a:solidFill>
                <a:latin typeface="Arial"/>
                <a:cs typeface="Arial"/>
              </a:rPr>
              <a:t> </a:t>
            </a:r>
            <a:r>
              <a:rPr sz="2600" b="1" spc="5" dirty="0">
                <a:solidFill>
                  <a:srgbClr val="141414"/>
                </a:solidFill>
                <a:latin typeface="Arial"/>
                <a:cs typeface="Arial"/>
              </a:rPr>
              <a:t>SYSTEM.</a:t>
            </a:r>
            <a:endParaRPr sz="2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54497" y="1352342"/>
            <a:ext cx="3676650" cy="2519045"/>
          </a:xfrm>
          <a:prstGeom prst="rect">
            <a:avLst/>
          </a:prstGeom>
        </p:spPr>
        <p:txBody>
          <a:bodyPr vert="horz" wrap="square" lIns="0" tIns="422909" rIns="0" bIns="0" rtlCol="0">
            <a:spAutoFit/>
          </a:bodyPr>
          <a:lstStyle/>
          <a:p>
            <a:pPr marL="12700" marR="5080" indent="20320">
              <a:lnSpc>
                <a:spcPct val="71900"/>
              </a:lnSpc>
              <a:spcBef>
                <a:spcPts val="3329"/>
              </a:spcBef>
            </a:pPr>
            <a:r>
              <a:rPr sz="9500" spc="10" dirty="0"/>
              <a:t>Power  </a:t>
            </a:r>
            <a:r>
              <a:rPr sz="9500" spc="15" dirty="0"/>
              <a:t>bank</a:t>
            </a:r>
            <a:endParaRPr sz="9500"/>
          </a:p>
        </p:txBody>
      </p:sp>
      <p:sp>
        <p:nvSpPr>
          <p:cNvPr id="4" name="object 4"/>
          <p:cNvSpPr txBox="1"/>
          <p:nvPr/>
        </p:nvSpPr>
        <p:spPr>
          <a:xfrm>
            <a:off x="3382103" y="6018680"/>
            <a:ext cx="4848225" cy="58229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50165" marR="5080" indent="-38100">
              <a:lnSpc>
                <a:spcPct val="101800"/>
              </a:lnSpc>
              <a:spcBef>
                <a:spcPts val="55"/>
              </a:spcBef>
            </a:pPr>
            <a:r>
              <a:rPr sz="3650" b="1" spc="15" dirty="0">
                <a:solidFill>
                  <a:srgbClr val="FFFFFF"/>
                </a:solidFill>
                <a:latin typeface="Arial"/>
                <a:cs typeface="Arial"/>
              </a:rPr>
              <a:t>Battery bank, </a:t>
            </a:r>
            <a:r>
              <a:rPr sz="365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capacity</a:t>
            </a:r>
            <a:r>
              <a:rPr sz="3650" b="1" spc="-1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0" dirty="0">
                <a:solidFill>
                  <a:srgbClr val="FBEB17"/>
                </a:solidFill>
                <a:latin typeface="Arial"/>
                <a:cs typeface="Arial"/>
              </a:rPr>
              <a:t>is</a:t>
            </a:r>
            <a:r>
              <a:rPr sz="3650" b="1" spc="-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5000</a:t>
            </a:r>
            <a:r>
              <a:rPr sz="3650" b="1" spc="-1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mah.</a:t>
            </a:r>
            <a:endParaRPr sz="3650">
              <a:latin typeface="Arial"/>
              <a:cs typeface="Arial"/>
            </a:endParaRPr>
          </a:p>
          <a:p>
            <a:pPr marL="59055">
              <a:lnSpc>
                <a:spcPct val="100000"/>
              </a:lnSpc>
              <a:spcBef>
                <a:spcPts val="844"/>
              </a:spcBef>
            </a:pP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5V-2A</a:t>
            </a:r>
            <a:endParaRPr sz="3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5400">
              <a:latin typeface="Arial"/>
              <a:cs typeface="Arial"/>
            </a:endParaRPr>
          </a:p>
          <a:p>
            <a:pPr marL="53975">
              <a:lnSpc>
                <a:spcPct val="100000"/>
              </a:lnSpc>
            </a:pP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Fast</a:t>
            </a:r>
            <a:r>
              <a:rPr sz="3650" b="1" spc="-3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charging</a:t>
            </a:r>
            <a:endParaRPr sz="3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5400">
              <a:latin typeface="Arial"/>
              <a:cs typeface="Arial"/>
            </a:endParaRPr>
          </a:p>
          <a:p>
            <a:pPr marL="34290">
              <a:lnSpc>
                <a:spcPct val="100000"/>
              </a:lnSpc>
              <a:spcBef>
                <a:spcPts val="5"/>
              </a:spcBef>
            </a:pPr>
            <a:r>
              <a:rPr sz="3650" b="1" spc="20" dirty="0">
                <a:solidFill>
                  <a:srgbClr val="FBEB17"/>
                </a:solidFill>
                <a:latin typeface="Arial"/>
                <a:cs typeface="Arial"/>
              </a:rPr>
              <a:t>Can</a:t>
            </a:r>
            <a:r>
              <a:rPr sz="3650" b="1" spc="-1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charge</a:t>
            </a:r>
            <a:r>
              <a:rPr sz="3650" b="1" spc="-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2</a:t>
            </a:r>
            <a:r>
              <a:rPr sz="3650" b="1" spc="-1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650" b="1" spc="15" dirty="0">
                <a:solidFill>
                  <a:srgbClr val="FBEB17"/>
                </a:solidFill>
                <a:latin typeface="Arial"/>
                <a:cs typeface="Arial"/>
              </a:rPr>
              <a:t>phones</a:t>
            </a:r>
            <a:endParaRPr sz="36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100">
              <a:latin typeface="Arial"/>
              <a:cs typeface="Arial"/>
            </a:endParaRPr>
          </a:p>
          <a:p>
            <a:pPr marL="18415">
              <a:lnSpc>
                <a:spcPct val="100000"/>
              </a:lnSpc>
              <a:spcBef>
                <a:spcPts val="2520"/>
              </a:spcBef>
            </a:pPr>
            <a:r>
              <a:rPr sz="2600" b="1" spc="-5" dirty="0">
                <a:solidFill>
                  <a:srgbClr val="FBEB17"/>
                </a:solidFill>
                <a:latin typeface="Arial"/>
                <a:cs typeface="Arial"/>
              </a:rPr>
              <a:t>*They</a:t>
            </a:r>
            <a:r>
              <a:rPr sz="26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BEB17"/>
                </a:solidFill>
                <a:latin typeface="Arial"/>
                <a:cs typeface="Arial"/>
              </a:rPr>
              <a:t>are</a:t>
            </a:r>
            <a:r>
              <a:rPr sz="26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BEB17"/>
                </a:solidFill>
                <a:latin typeface="Arial"/>
                <a:cs typeface="Arial"/>
              </a:rPr>
              <a:t>currently</a:t>
            </a:r>
            <a:r>
              <a:rPr sz="26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BEB17"/>
                </a:solidFill>
                <a:latin typeface="Arial"/>
                <a:cs typeface="Arial"/>
              </a:rPr>
              <a:t>in</a:t>
            </a:r>
            <a:r>
              <a:rPr sz="26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600" b="1" spc="-5" dirty="0">
                <a:solidFill>
                  <a:srgbClr val="FBEB17"/>
                </a:solidFill>
                <a:latin typeface="Arial"/>
                <a:cs typeface="Arial"/>
              </a:rPr>
              <a:t>use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091400" cy="137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64882" y="1123566"/>
            <a:ext cx="3991610" cy="2516505"/>
          </a:xfrm>
          <a:prstGeom prst="rect">
            <a:avLst/>
          </a:prstGeom>
        </p:spPr>
        <p:txBody>
          <a:bodyPr vert="horz" wrap="square" lIns="0" tIns="424180" rIns="0" bIns="0" rtlCol="0">
            <a:spAutoFit/>
          </a:bodyPr>
          <a:lstStyle/>
          <a:p>
            <a:pPr marL="12700" marR="5080" indent="8255">
              <a:lnSpc>
                <a:spcPct val="71800"/>
              </a:lnSpc>
              <a:spcBef>
                <a:spcPts val="3340"/>
              </a:spcBef>
            </a:pPr>
            <a:r>
              <a:rPr sz="9500" spc="10" dirty="0"/>
              <a:t>Small </a:t>
            </a:r>
            <a:r>
              <a:rPr sz="9500" spc="15" dirty="0"/>
              <a:t> </a:t>
            </a:r>
            <a:r>
              <a:rPr sz="9500" spc="10" dirty="0">
                <a:solidFill>
                  <a:srgbClr val="FFFFFF"/>
                </a:solidFill>
              </a:rPr>
              <a:t>station</a:t>
            </a:r>
            <a:endParaRPr sz="9500"/>
          </a:p>
        </p:txBody>
      </p:sp>
      <p:sp>
        <p:nvSpPr>
          <p:cNvPr id="4" name="object 4"/>
          <p:cNvSpPr txBox="1"/>
          <p:nvPr/>
        </p:nvSpPr>
        <p:spPr>
          <a:xfrm>
            <a:off x="3387823" y="6070227"/>
            <a:ext cx="6934834" cy="5203190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24130" marR="1636395" indent="24130">
              <a:lnSpc>
                <a:spcPts val="4160"/>
              </a:lnSpc>
              <a:spcBef>
                <a:spcPts val="505"/>
              </a:spcBef>
            </a:pP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Charging</a:t>
            </a:r>
            <a:r>
              <a:rPr sz="37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station</a:t>
            </a:r>
            <a:r>
              <a:rPr sz="370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37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FFFFF"/>
                </a:solidFill>
                <a:latin typeface="Arial"/>
                <a:cs typeface="Arial"/>
              </a:rPr>
              <a:t>8 </a:t>
            </a:r>
            <a:r>
              <a:rPr sz="3700" b="1" spc="-10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FFFFF"/>
                </a:solidFill>
                <a:latin typeface="Arial"/>
                <a:cs typeface="Arial"/>
              </a:rPr>
              <a:t>inputs.</a:t>
            </a:r>
            <a:endParaRPr sz="37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100">
              <a:latin typeface="Arial"/>
              <a:cs typeface="Arial"/>
            </a:endParaRPr>
          </a:p>
          <a:p>
            <a:pPr marL="39370">
              <a:lnSpc>
                <a:spcPct val="100000"/>
              </a:lnSpc>
              <a:spcBef>
                <a:spcPts val="2385"/>
              </a:spcBef>
            </a:pPr>
            <a:r>
              <a:rPr sz="3700" b="1" spc="20" dirty="0">
                <a:solidFill>
                  <a:srgbClr val="FFFFFF"/>
                </a:solidFill>
                <a:latin typeface="Arial"/>
                <a:cs typeface="Arial"/>
              </a:rPr>
              <a:t>8</a:t>
            </a:r>
            <a:r>
              <a:rPr sz="37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FFFFF"/>
                </a:solidFill>
                <a:latin typeface="Arial"/>
                <a:cs typeface="Arial"/>
              </a:rPr>
              <a:t>battery</a:t>
            </a:r>
            <a:r>
              <a:rPr sz="37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FFFFF"/>
                </a:solidFill>
                <a:latin typeface="Arial"/>
                <a:cs typeface="Arial"/>
              </a:rPr>
              <a:t>banks,</a:t>
            </a:r>
            <a:endParaRPr sz="3700">
              <a:latin typeface="Arial"/>
              <a:cs typeface="Arial"/>
            </a:endParaRPr>
          </a:p>
          <a:p>
            <a:pPr marL="44450" marR="5080">
              <a:lnSpc>
                <a:spcPct val="120800"/>
              </a:lnSpc>
              <a:spcBef>
                <a:spcPts val="240"/>
              </a:spcBef>
            </a:pP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which</a:t>
            </a:r>
            <a:r>
              <a:rPr sz="3700" b="1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have</a:t>
            </a:r>
            <a:r>
              <a:rPr sz="3700" b="1" spc="-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a</a:t>
            </a:r>
            <a:r>
              <a:rPr sz="3700" b="1" spc="-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capacity</a:t>
            </a:r>
            <a:r>
              <a:rPr sz="3700" b="1" spc="-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of</a:t>
            </a:r>
            <a:r>
              <a:rPr sz="3700" b="1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5,000 </a:t>
            </a:r>
            <a:r>
              <a:rPr sz="3700" b="1" spc="-10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3700" b="1" spc="15" dirty="0">
                <a:solidFill>
                  <a:srgbClr val="FBEB17"/>
                </a:solidFill>
                <a:latin typeface="Arial"/>
                <a:cs typeface="Arial"/>
              </a:rPr>
              <a:t>mah.</a:t>
            </a:r>
            <a:endParaRPr sz="3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5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*Currently</a:t>
            </a:r>
            <a:r>
              <a:rPr sz="2550" b="1" spc="-2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they</a:t>
            </a:r>
            <a:r>
              <a:rPr sz="25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are</a:t>
            </a:r>
            <a:r>
              <a:rPr sz="25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more</a:t>
            </a:r>
            <a:r>
              <a:rPr sz="2550" b="1" spc="-15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in</a:t>
            </a:r>
            <a:r>
              <a:rPr sz="2550" b="1" spc="-20" dirty="0">
                <a:solidFill>
                  <a:srgbClr val="FBEB17"/>
                </a:solidFill>
                <a:latin typeface="Arial"/>
                <a:cs typeface="Arial"/>
              </a:rPr>
              <a:t> </a:t>
            </a:r>
            <a:r>
              <a:rPr sz="2550" b="1" spc="-5" dirty="0">
                <a:solidFill>
                  <a:srgbClr val="FBEB17"/>
                </a:solidFill>
                <a:latin typeface="Arial"/>
                <a:cs typeface="Arial"/>
              </a:rPr>
              <a:t>use</a:t>
            </a:r>
            <a:endParaRPr sz="25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 rot="10800000">
            <a:off x="11794385" y="8982928"/>
            <a:ext cx="1342090" cy="4711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710"/>
              </a:lnSpc>
            </a:pPr>
            <a:r>
              <a:rPr sz="3700" b="1" dirty="0">
                <a:solidFill>
                  <a:srgbClr val="FBEB17"/>
                </a:solidFill>
                <a:latin typeface="Arial"/>
                <a:cs typeface="Arial"/>
              </a:rPr>
              <a:t>Small</a:t>
            </a:r>
            <a:endParaRPr sz="3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42806" y="69464"/>
            <a:ext cx="2386330" cy="23367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350" spc="5" dirty="0">
                <a:latin typeface="Arial MT"/>
                <a:cs typeface="Arial MT"/>
              </a:rPr>
              <a:t>Machine</a:t>
            </a:r>
            <a:r>
              <a:rPr sz="1350" spc="-15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Translated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by</a:t>
            </a:r>
            <a:r>
              <a:rPr sz="1350" spc="-10" dirty="0">
                <a:latin typeface="Arial MT"/>
                <a:cs typeface="Arial MT"/>
              </a:rPr>
              <a:t> </a:t>
            </a:r>
            <a:r>
              <a:rPr sz="1350" spc="5" dirty="0">
                <a:latin typeface="Arial MT"/>
                <a:cs typeface="Arial MT"/>
              </a:rPr>
              <a:t>Google</a:t>
            </a:r>
            <a:endParaRPr sz="13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1453</Words>
  <Application>Microsoft Office PowerPoint</Application>
  <PresentationFormat>Custom</PresentationFormat>
  <Paragraphs>474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Arial MT</vt:lpstr>
      <vt:lpstr>Calibri</vt:lpstr>
      <vt:lpstr>Office Theme</vt:lpstr>
      <vt:lpstr>PowerPoint Presentation</vt:lpstr>
      <vt:lpstr>PROBLEM #1</vt:lpstr>
      <vt:lpstr>PowerPoint Presentation</vt:lpstr>
      <vt:lpstr>Happy customers,</vt:lpstr>
      <vt:lpstr>Benefits of our</vt:lpstr>
      <vt:lpstr>How  to use</vt:lpstr>
      <vt:lpstr>PowerPoint Presentation</vt:lpstr>
      <vt:lpstr>Power  bank</vt:lpstr>
      <vt:lpstr>Small  station</vt:lpstr>
      <vt:lpstr>Medium  station</vt:lpstr>
      <vt:lpstr>Large</vt:lpstr>
      <vt:lpstr>Current ones results and  research</vt:lpstr>
      <vt:lpstr>Current ones results</vt:lpstr>
      <vt:lpstr>Market analysis</vt:lpstr>
      <vt:lpstr>Earning opportunities</vt:lpstr>
      <vt:lpstr>The team</vt:lpstr>
      <vt:lpstr>Forecast of products</vt:lpstr>
      <vt:lpstr>Rent forecasts</vt:lpstr>
      <vt:lpstr>PowerPoint Presentation</vt:lpstr>
      <vt:lpstr>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Vasiliy Bezlyudnyy</cp:lastModifiedBy>
  <cp:revision>2</cp:revision>
  <dcterms:created xsi:type="dcterms:W3CDTF">2024-02-14T15:05:46Z</dcterms:created>
  <dcterms:modified xsi:type="dcterms:W3CDTF">2024-02-14T15:09:00Z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2024-02-14T00:00:00Z</vt:filetime>
  </property>
  <property fmtid="{D5CDD505-2E9C-101B-9397-08002B2CF9AE}" pid="3" name="Creator">
    <vt:lpwstr>PDFium</vt:lpwstr>
  </property>
  <property fmtid="{D5CDD505-2E9C-101B-9397-08002B2CF9AE}" pid="4" name="LastSaved">
    <vt:filetime>2024-02-14T00:00:00Z</vt:filetime>
  </property>
</Properties>
</file>